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2" r:id="rId2"/>
    <p:sldId id="259" r:id="rId3"/>
    <p:sldId id="257" r:id="rId4"/>
    <p:sldId id="256" r:id="rId5"/>
    <p:sldId id="263" r:id="rId6"/>
    <p:sldId id="258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1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4A3A6-0EBC-4D91-ADE8-EBA2B69E666B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2047C-0C7D-42AA-AD43-F26D80A58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09666E8-1F15-4DE7-BD9E-AD0D6C950304}" type="slidenum">
              <a:rPr lang="ru-RU" altLang="ru-RU" smtClean="0">
                <a:latin typeface="Arial" charset="0"/>
              </a:rPr>
              <a:pPr/>
              <a:t>2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9489FAE-02AD-45D2-89BC-624B67BA8041}" type="slidenum">
              <a:rPr lang="ru-RU" altLang="ru-RU" smtClean="0">
                <a:latin typeface="Arial" charset="0"/>
              </a:rPr>
              <a:pPr/>
              <a:t>3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924A411-A6F1-4252-A0BC-12692E9DC5BF}" type="slidenum">
              <a:rPr lang="ru-RU" altLang="ru-RU" smtClean="0">
                <a:latin typeface="Arial" charset="0"/>
              </a:rPr>
              <a:pPr/>
              <a:t>4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207187A-778C-40F8-820A-0CA503B115E1}" type="slidenum">
              <a:rPr lang="ru-RU" altLang="ru-RU" smtClean="0">
                <a:latin typeface="Arial" charset="0"/>
              </a:rPr>
              <a:pPr/>
              <a:t>6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759DB68-51F9-408E-9347-C1542FBC4F73}" type="slidenum">
              <a:rPr lang="ru-RU" altLang="ru-RU" smtClean="0">
                <a:latin typeface="Arial" charset="0"/>
              </a:rPr>
              <a:pPr/>
              <a:t>7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sites.google.com/site/ucitelamv/home/cto-takoe-smyslovoe-ctenie/%D0%A0%D0%B8%D1%81%D1%83%D0%BD%D0%BE%D0%BA1.jpg?attredirects=0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ucitelamv/home/cto-takoe-smyslovoe-ctenie/%D0%A0%D0%B8%D1%81%D1%83%D0%BD%D0%BE%D0%BA3.png?attredirects=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ites.google.com/site/ucitelamv/home/cto-takoe-smyslovoe-ctenie/%D0%A0%D0%B8%D1%81%D1%83%D0%BD%D0%BE%D0%BA4.png?attredirects=0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sites.google.com/site/ucitelamv/home/cto-takoe-smyslovoe-ctenie/%D0%A0%D0%B8%D1%81%D1%83%D0%BD%D0%BE%D0%BA5.png?attredirects=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Смысловое чтение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2428892"/>
          </a:xfrm>
        </p:spPr>
        <p:txBody>
          <a:bodyPr/>
          <a:lstStyle/>
          <a:p>
            <a:r>
              <a:rPr lang="ru-RU" b="1" u="sng" dirty="0" smtClean="0"/>
              <a:t>ШМО </a:t>
            </a:r>
            <a:br>
              <a:rPr lang="ru-RU" b="1" u="sng" dirty="0" smtClean="0"/>
            </a:br>
            <a:r>
              <a:rPr lang="ru-RU" b="1" u="sng" dirty="0" smtClean="0"/>
              <a:t>предметов гуманитарного цикла</a:t>
            </a:r>
            <a:endParaRPr lang="ru-RU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87450" y="260350"/>
            <a:ext cx="70866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714752"/>
            <a:ext cx="4105275" cy="290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-642974" y="21429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Чтение — вот лучшее учение.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Следовать за мыслями великого человека —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есть наука самая занимательная»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А.С. Пушкин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1143000" y="404813"/>
            <a:ext cx="7029450" cy="3795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5400" b="1" dirty="0" smtClean="0">
                <a:solidFill>
                  <a:schemeClr val="tx1"/>
                </a:solidFill>
                <a:latin typeface="Century Gothic" pitchFamily="34" charset="0"/>
              </a:rPr>
              <a:t>Понятие смыслового </a:t>
            </a:r>
            <a:r>
              <a:rPr lang="ru-RU" altLang="ru-RU" sz="5400" b="1" dirty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ru-RU" altLang="ru-RU" sz="5400" b="1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ru-RU" altLang="ru-RU" sz="5400" b="1" dirty="0">
                <a:solidFill>
                  <a:schemeClr val="tx1"/>
                </a:solidFill>
                <a:latin typeface="Century Gothic" pitchFamily="34" charset="0"/>
              </a:rPr>
              <a:t>чтения </a:t>
            </a:r>
            <a:br>
              <a:rPr lang="ru-RU" altLang="ru-RU" sz="5400" b="1" dirty="0">
                <a:solidFill>
                  <a:schemeClr val="tx1"/>
                </a:solidFill>
                <a:latin typeface="Century Gothic" pitchFamily="34" charset="0"/>
              </a:rPr>
            </a:br>
            <a:endParaRPr lang="ru-RU" altLang="ru-RU" sz="5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30725" name="Picture 12" descr="Без имени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3284538"/>
            <a:ext cx="2035175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857628"/>
            <a:ext cx="4176713" cy="2735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619250" y="476250"/>
            <a:ext cx="610235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600" b="1">
                <a:solidFill>
                  <a:srgbClr val="000000"/>
                </a:solidFill>
                <a:latin typeface="Century Gothic" pitchFamily="34" charset="0"/>
              </a:rPr>
              <a:t>Смысловое чтение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539750" y="1125538"/>
            <a:ext cx="6192838" cy="5256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 eaLnBrk="1" hangingPunct="1">
              <a:lnSpc>
                <a:spcPct val="125000"/>
              </a:lnSpc>
              <a:spcBef>
                <a:spcPts val="5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dirty="0">
                <a:solidFill>
                  <a:srgbClr val="000000"/>
                </a:solidFill>
                <a:latin typeface="Century Gothic" pitchFamily="34" charset="0"/>
              </a:rPr>
              <a:t>Под </a:t>
            </a:r>
            <a:r>
              <a:rPr lang="ru-RU" altLang="ru-RU" sz="2400" b="1" dirty="0">
                <a:solidFill>
                  <a:srgbClr val="000000"/>
                </a:solidFill>
                <a:latin typeface="Century Gothic" pitchFamily="34" charset="0"/>
              </a:rPr>
              <a:t>смысловым чтением</a:t>
            </a:r>
            <a:r>
              <a:rPr lang="ru-RU" altLang="ru-RU" sz="2400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Century Gothic" pitchFamily="34" charset="0"/>
              </a:rPr>
              <a:t>понимается </a:t>
            </a:r>
          </a:p>
          <a:p>
            <a:pPr marL="342900" indent="-341313" eaLnBrk="1" hangingPunct="1">
              <a:lnSpc>
                <a:spcPct val="125000"/>
              </a:lnSpc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b="1" i="1" dirty="0">
                <a:solidFill>
                  <a:srgbClr val="000000"/>
                </a:solidFill>
                <a:latin typeface="Century Gothic" pitchFamily="34" charset="0"/>
              </a:rPr>
              <a:t>осмысление</a:t>
            </a:r>
            <a:r>
              <a:rPr lang="ru-RU" altLang="ru-RU" dirty="0">
                <a:solidFill>
                  <a:srgbClr val="000000"/>
                </a:solidFill>
                <a:latin typeface="Century Gothic" pitchFamily="34" charset="0"/>
              </a:rPr>
              <a:t> цели чтения и выбор вида чтения в зависимости от цели; </a:t>
            </a:r>
          </a:p>
          <a:p>
            <a:pPr marL="342900" indent="-341313" eaLnBrk="1" hangingPunct="1">
              <a:lnSpc>
                <a:spcPct val="125000"/>
              </a:lnSpc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b="1" i="1" dirty="0">
                <a:solidFill>
                  <a:srgbClr val="000000"/>
                </a:solidFill>
                <a:latin typeface="Century Gothic" pitchFamily="34" charset="0"/>
              </a:rPr>
              <a:t>извлечение</a:t>
            </a:r>
            <a:r>
              <a:rPr lang="ru-RU" altLang="ru-RU" dirty="0">
                <a:solidFill>
                  <a:srgbClr val="000000"/>
                </a:solidFill>
                <a:latin typeface="Century Gothic" pitchFamily="34" charset="0"/>
              </a:rPr>
              <a:t> необходимой информации из </a:t>
            </a:r>
            <a:r>
              <a:rPr lang="ru-RU" altLang="ru-RU" dirty="0" smtClean="0">
                <a:solidFill>
                  <a:srgbClr val="000000"/>
                </a:solidFill>
                <a:latin typeface="Century Gothic" pitchFamily="34" charset="0"/>
              </a:rPr>
              <a:t>прочитанных текстов </a:t>
            </a:r>
            <a:r>
              <a:rPr lang="ru-RU" altLang="ru-RU" dirty="0">
                <a:solidFill>
                  <a:srgbClr val="000000"/>
                </a:solidFill>
                <a:latin typeface="Century Gothic" pitchFamily="34" charset="0"/>
              </a:rPr>
              <a:t>различных жанров;</a:t>
            </a:r>
          </a:p>
          <a:p>
            <a:pPr marL="342900" indent="-341313" eaLnBrk="1" hangingPunct="1">
              <a:lnSpc>
                <a:spcPct val="125000"/>
              </a:lnSpc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b="1" i="1" dirty="0">
                <a:solidFill>
                  <a:srgbClr val="000000"/>
                </a:solidFill>
                <a:latin typeface="Century Gothic" pitchFamily="34" charset="0"/>
              </a:rPr>
              <a:t> определение</a:t>
            </a:r>
            <a:r>
              <a:rPr lang="ru-RU" altLang="ru-RU" dirty="0">
                <a:solidFill>
                  <a:srgbClr val="000000"/>
                </a:solidFill>
                <a:latin typeface="Century Gothic" pitchFamily="34" charset="0"/>
              </a:rPr>
              <a:t> основной и второстепенной информации; </a:t>
            </a:r>
          </a:p>
          <a:p>
            <a:pPr marL="342900" indent="-341313" eaLnBrk="1" hangingPunct="1">
              <a:lnSpc>
                <a:spcPct val="125000"/>
              </a:lnSpc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dirty="0">
                <a:solidFill>
                  <a:srgbClr val="000000"/>
                </a:solidFill>
                <a:latin typeface="Century Gothic" pitchFamily="34" charset="0"/>
              </a:rPr>
              <a:t>свободная </a:t>
            </a:r>
            <a:r>
              <a:rPr lang="ru-RU" altLang="ru-RU" b="1" i="1" dirty="0">
                <a:solidFill>
                  <a:srgbClr val="000000"/>
                </a:solidFill>
                <a:latin typeface="Century Gothic" pitchFamily="34" charset="0"/>
              </a:rPr>
              <a:t>ориентация</a:t>
            </a:r>
            <a:r>
              <a:rPr lang="ru-RU" altLang="ru-RU" dirty="0">
                <a:solidFill>
                  <a:srgbClr val="000000"/>
                </a:solidFill>
                <a:latin typeface="Century Gothic" pitchFamily="34" charset="0"/>
              </a:rPr>
              <a:t> и восприятие текстов художественного, научного, публицистического и официально-делового стилей;</a:t>
            </a:r>
          </a:p>
          <a:p>
            <a:pPr marL="342900" indent="-341313" eaLnBrk="1" hangingPunct="1">
              <a:lnSpc>
                <a:spcPct val="125000"/>
              </a:lnSpc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ru-RU" altLang="ru-RU" b="1" i="1" dirty="0">
                <a:solidFill>
                  <a:srgbClr val="000000"/>
                </a:solidFill>
                <a:latin typeface="Century Gothic" pitchFamily="34" charset="0"/>
              </a:rPr>
              <a:t>понимание</a:t>
            </a:r>
            <a:r>
              <a:rPr lang="ru-RU" altLang="ru-RU" dirty="0">
                <a:solidFill>
                  <a:srgbClr val="000000"/>
                </a:solidFill>
                <a:latin typeface="Century Gothic" pitchFamily="34" charset="0"/>
              </a:rPr>
              <a:t> и адекватная </a:t>
            </a:r>
            <a:r>
              <a:rPr lang="ru-RU" altLang="ru-RU" b="1" i="1" dirty="0">
                <a:solidFill>
                  <a:srgbClr val="000000"/>
                </a:solidFill>
                <a:latin typeface="Century Gothic" pitchFamily="34" charset="0"/>
              </a:rPr>
              <a:t>оценка</a:t>
            </a:r>
            <a:r>
              <a:rPr lang="ru-RU" altLang="ru-RU" dirty="0">
                <a:solidFill>
                  <a:srgbClr val="000000"/>
                </a:solidFill>
                <a:latin typeface="Century Gothic" pitchFamily="34" charset="0"/>
              </a:rPr>
              <a:t> языка средств массовой информации»</a:t>
            </a:r>
          </a:p>
        </p:txBody>
      </p:sp>
      <p:pic>
        <p:nvPicPr>
          <p:cNvPr id="31749" name="Picture 5" descr="Без имени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3141663"/>
            <a:ext cx="2035175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sites.google.com/site/ucitelamv/_/rsrc/1391739944055/home/cto-takoe-smyslovoe-ctenie/%D0%A0%D0%B8%D1%81%D1%83%D0%BD%D0%BE%D0%BA1.jpg?height=272&amp;width=40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290"/>
            <a:ext cx="8429684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042988" y="188913"/>
            <a:ext cx="7086600" cy="731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600" b="1">
                <a:solidFill>
                  <a:srgbClr val="000000"/>
                </a:solidFill>
                <a:latin typeface="Century Gothic" pitchFamily="34" charset="0"/>
              </a:rPr>
              <a:t>Цель смыслового чтения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827088" y="1125538"/>
            <a:ext cx="7848600" cy="2116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000">
                <a:solidFill>
                  <a:srgbClr val="000000"/>
                </a:solidFill>
              </a:rPr>
              <a:t>максимально точно и полно понять содержание текста, </a:t>
            </a:r>
          </a:p>
          <a:p>
            <a:pPr marL="341313" indent="-34131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000">
                <a:solidFill>
                  <a:srgbClr val="000000"/>
                </a:solidFill>
              </a:rPr>
              <a:t>уловить все детали,</a:t>
            </a:r>
          </a:p>
          <a:p>
            <a:pPr marL="341313" indent="-34131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000">
                <a:solidFill>
                  <a:srgbClr val="000000"/>
                </a:solidFill>
              </a:rPr>
              <a:t>практически осмыслить информацию, </a:t>
            </a:r>
          </a:p>
          <a:p>
            <a:pPr marL="341313" indent="-34131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000">
                <a:solidFill>
                  <a:srgbClr val="000000"/>
                </a:solidFill>
              </a:rPr>
              <a:t>проникновение в смысл с помощью анализа текста.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755650" y="2852738"/>
            <a:ext cx="5543550" cy="3292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000">
                <a:solidFill>
                  <a:srgbClr val="000000"/>
                </a:solidFill>
              </a:rPr>
              <a:t>Когда человек действительно вдумчиво читает, то у него обязательно работает воображение. Когда ребенок владеет смысловым чтением, то у него развивается устная речь и, как следующая важная ступень развития, речь письменная.</a:t>
            </a:r>
          </a:p>
        </p:txBody>
      </p:sp>
      <p:pic>
        <p:nvPicPr>
          <p:cNvPr id="32774" name="Picture 6" descr="Без имени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3284538"/>
            <a:ext cx="2035175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258888" y="188913"/>
            <a:ext cx="7086600" cy="731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28662" y="214290"/>
            <a:ext cx="77018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Место смыслового чтения в ФГОС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sites.google.com/site/ucitelamv/_/rsrc/1391740486390/home/cto-takoe-smyslovoe-ctenie/%D0%A0%D0%B8%D1%81%D1%83%D0%BD%D0%BE%D0%BA3.pn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142959"/>
            <a:ext cx="6715172" cy="5715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86016" y="-214338"/>
            <a:ext cx="85579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Навыки смыслового чтения являются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основой для освоения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основного содержания образования.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s://sites.google.com/site/ucitelamv/_/rsrc/1391740826264/home/cto-takoe-smyslovoe-ctenie/%D0%A0%D0%B8%D1%81%D1%83%D0%BD%D0%BE%D0%BA4.png?height=400&amp;width=37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24000"/>
            <a:ext cx="757242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sites.google.com/site/ucitelamv/_/rsrc/1391740994991/home/cto-takoe-smyslovoe-ctenie/%D0%A0%D0%B8%D1%81%D1%83%D0%BD%D0%BE%D0%BA5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8929717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</TotalTime>
  <Words>154</Words>
  <PresentationFormat>Экран (4:3)</PresentationFormat>
  <Paragraphs>29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ШМО  предметов гуманитарного цикла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ШМО  предметов гуманитарного цикла</dc:title>
  <dc:creator>МОУ СОШ 32</dc:creator>
  <cp:lastModifiedBy>МОУ СОШ 32</cp:lastModifiedBy>
  <cp:revision>3</cp:revision>
  <dcterms:created xsi:type="dcterms:W3CDTF">2018-03-22T08:47:12Z</dcterms:created>
  <dcterms:modified xsi:type="dcterms:W3CDTF">2018-03-26T04:30:36Z</dcterms:modified>
</cp:coreProperties>
</file>