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sldIdLst>
    <p:sldId id="256" r:id="rId2"/>
    <p:sldId id="263" r:id="rId3"/>
    <p:sldId id="257" r:id="rId4"/>
    <p:sldId id="265" r:id="rId5"/>
    <p:sldId id="258" r:id="rId6"/>
    <p:sldId id="259" r:id="rId7"/>
    <p:sldId id="266" r:id="rId8"/>
    <p:sldId id="262" r:id="rId9"/>
    <p:sldId id="267" r:id="rId10"/>
    <p:sldId id="281" r:id="rId11"/>
    <p:sldId id="270" r:id="rId12"/>
    <p:sldId id="279" r:id="rId13"/>
    <p:sldId id="280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4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A8E140-6BC5-439C-849D-E128DEEF9EA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CB426F-CB34-429D-91AD-5A6F3BF0825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738EB6-6409-4F2C-BB24-908ADF5E27C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0D22C7-D906-48A7-BC63-DBBB7FBAC38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87304E-C7C6-4F90-BDA7-C844178D475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0BE0F7-9CCA-4844-8041-6AD91F8EB44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8A0735-A51E-4E65-A3F6-3D5DF3489DD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74914F-BA75-4A65-96DE-05C495E0CD9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80F86C-A40B-445A-A228-18968DEB008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C5FB70-2DAA-4FE7-8C62-C4233BF45E1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6C1665-1E17-4C0F-A164-8B0A41242C2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3184E0E-B403-470F-B678-324259DA04B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76200"/>
            <a:ext cx="8305800" cy="6629400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  <a:defRPr/>
            </a:pPr>
            <a:endParaRPr lang="ru-RU" sz="4000" b="1" i="1" dirty="0" smtClean="0"/>
          </a:p>
          <a:p>
            <a:pPr algn="ctr">
              <a:buNone/>
              <a:defRPr/>
            </a:pPr>
            <a:endParaRPr lang="ru-RU" sz="4000" b="1" i="1" dirty="0"/>
          </a:p>
          <a:p>
            <a:pPr algn="ctr">
              <a:buNone/>
              <a:defRPr/>
            </a:pPr>
            <a:endParaRPr lang="ru-RU" sz="4000" b="1" i="1" dirty="0" smtClean="0"/>
          </a:p>
          <a:p>
            <a:pPr algn="ctr">
              <a:buNone/>
              <a:defRPr/>
            </a:pPr>
            <a:r>
              <a:rPr lang="ru-RU" sz="9600" b="1" i="1" dirty="0" smtClean="0">
                <a:solidFill>
                  <a:schemeClr val="accent2"/>
                </a:solidFill>
              </a:rPr>
              <a:t>ОСОБЕННОСТИ</a:t>
            </a:r>
          </a:p>
          <a:p>
            <a:pPr algn="ctr">
              <a:buNone/>
              <a:defRPr/>
            </a:pPr>
            <a:r>
              <a:rPr lang="ru-RU" sz="9600" b="1" i="1" dirty="0">
                <a:solidFill>
                  <a:schemeClr val="accent2"/>
                </a:solidFill>
              </a:rPr>
              <a:t>  ПОДРОСТКОВОГО </a:t>
            </a:r>
            <a:br>
              <a:rPr lang="ru-RU" sz="9600" b="1" i="1" dirty="0">
                <a:solidFill>
                  <a:schemeClr val="accent2"/>
                </a:solidFill>
              </a:rPr>
            </a:br>
            <a:r>
              <a:rPr lang="ru-RU" sz="9600" b="1" i="1" dirty="0">
                <a:solidFill>
                  <a:schemeClr val="accent2"/>
                </a:solidFill>
              </a:rPr>
              <a:t>СУИЦИДА </a:t>
            </a:r>
            <a:endParaRPr lang="ru-RU" sz="9600" b="1" i="1" dirty="0" smtClean="0">
              <a:solidFill>
                <a:schemeClr val="accent2"/>
              </a:solidFill>
            </a:endParaRPr>
          </a:p>
          <a:p>
            <a:pPr algn="r" eaLnBrk="1" hangingPunct="1">
              <a:buFontTx/>
              <a:buNone/>
              <a:defRPr/>
            </a:pPr>
            <a:endParaRPr lang="ru-RU" sz="1600" b="1" i="1" dirty="0" smtClean="0"/>
          </a:p>
          <a:p>
            <a:pPr algn="r" eaLnBrk="1" hangingPunct="1">
              <a:buFontTx/>
              <a:buNone/>
              <a:defRPr/>
            </a:pPr>
            <a:endParaRPr lang="ru-RU" sz="1600" b="1" i="1" dirty="0" smtClean="0"/>
          </a:p>
          <a:p>
            <a:pPr algn="r" eaLnBrk="1" hangingPunct="1">
              <a:buFontTx/>
              <a:buNone/>
              <a:defRPr/>
            </a:pPr>
            <a:endParaRPr lang="ru-RU" sz="1600" b="1" i="1" dirty="0" smtClean="0"/>
          </a:p>
          <a:p>
            <a:pPr algn="r" eaLnBrk="1" hangingPunct="1">
              <a:buFontTx/>
              <a:buNone/>
              <a:defRPr/>
            </a:pPr>
            <a:endParaRPr lang="ru-RU" sz="1600" b="1" i="1" dirty="0" smtClean="0"/>
          </a:p>
          <a:p>
            <a:pPr algn="r" eaLnBrk="1" hangingPunct="1">
              <a:buFontTx/>
              <a:buNone/>
              <a:defRPr/>
            </a:pPr>
            <a:endParaRPr lang="ru-RU" sz="3100" b="1" i="1" dirty="0"/>
          </a:p>
          <a:p>
            <a:pPr algn="r" eaLnBrk="1" hangingPunct="1">
              <a:buFontTx/>
              <a:buNone/>
              <a:defRPr/>
            </a:pPr>
            <a:r>
              <a:rPr lang="ru-RU" sz="3100" b="1" i="1" dirty="0" smtClean="0"/>
              <a:t> </a:t>
            </a:r>
          </a:p>
          <a:p>
            <a:pPr algn="r">
              <a:buNone/>
              <a:defRPr/>
            </a:pPr>
            <a:r>
              <a:rPr lang="ru-RU" sz="3100" b="1" i="1" dirty="0" smtClean="0"/>
              <a:t>Средняя школа №</a:t>
            </a:r>
            <a:r>
              <a:rPr lang="ru-RU" sz="3100" b="1" i="1" dirty="0"/>
              <a:t>32 </a:t>
            </a:r>
            <a:endParaRPr lang="ru-RU" sz="3100" b="1" i="1" dirty="0" smtClean="0"/>
          </a:p>
          <a:p>
            <a:pPr algn="r">
              <a:buNone/>
              <a:defRPr/>
            </a:pPr>
            <a:r>
              <a:rPr lang="ru-RU" sz="3100" b="1" i="1" dirty="0" smtClean="0"/>
              <a:t>педагог-психолог </a:t>
            </a:r>
          </a:p>
          <a:p>
            <a:pPr algn="r" eaLnBrk="1" hangingPunct="1">
              <a:buFontTx/>
              <a:buNone/>
              <a:defRPr/>
            </a:pPr>
            <a:r>
              <a:rPr lang="ru-RU" sz="3100" b="1" i="1" dirty="0" smtClean="0"/>
              <a:t>Калинина Е. 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" y="274638"/>
            <a:ext cx="8915400" cy="1143000"/>
          </a:xfrm>
        </p:spPr>
        <p:txBody>
          <a:bodyPr>
            <a:noAutofit/>
          </a:bodyPr>
          <a:lstStyle/>
          <a:p>
            <a:r>
              <a:rPr lang="ru-RU" sz="3600" b="1" i="1" u="sng" dirty="0">
                <a:solidFill>
                  <a:srgbClr val="C00000"/>
                </a:solidFill>
              </a:rPr>
              <a:t>Как беседовать с подростком, проявляющим суицидальные тенденции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ru-RU" b="1" dirty="0"/>
              <a:t>Подростка часто пугают собственные намерения, поэтому он жаждет высказаться. 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b="1" dirty="0"/>
              <a:t>Важно  дать ему возможность говорить свободно, не перебивать, не спорить, больше задавать вопросов.  </a:t>
            </a:r>
          </a:p>
          <a:p>
            <a:r>
              <a:rPr lang="ru-RU" b="1" dirty="0">
                <a:solidFill>
                  <a:schemeClr val="accent2"/>
                </a:solidFill>
              </a:rPr>
              <a:t>Откровенная беседа является первым шагом в предупреждении самоубийства.</a:t>
            </a:r>
          </a:p>
          <a:p>
            <a:endParaRPr lang="ru-RU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265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8509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3600" b="1" i="1" u="sng" dirty="0" smtClean="0">
                <a:solidFill>
                  <a:srgbClr val="C00000"/>
                </a:solidFill>
                <a:latin typeface="Times New Roman" pitchFamily="18" charset="0"/>
              </a:rPr>
              <a:t>ЧТО МОЖЕТ УДЕРЖАТЬ</a:t>
            </a:r>
            <a:r>
              <a:rPr lang="ru-RU" sz="4000" i="1" dirty="0" smtClean="0">
                <a:solidFill>
                  <a:srgbClr val="660066"/>
                </a:solidFill>
                <a:latin typeface="Times New Roman" pitchFamily="18" charset="0"/>
              </a:rPr>
              <a:t/>
            </a:r>
            <a:br>
              <a:rPr lang="ru-RU" sz="4000" i="1" dirty="0" smtClean="0">
                <a:solidFill>
                  <a:srgbClr val="660066"/>
                </a:solidFill>
                <a:latin typeface="Times New Roman" pitchFamily="18" charset="0"/>
              </a:rPr>
            </a:br>
            <a:endParaRPr lang="ru-RU" sz="4000" i="1" dirty="0" smtClean="0">
              <a:solidFill>
                <a:srgbClr val="660066"/>
              </a:solidFill>
              <a:latin typeface="Times New Roman" pitchFamily="18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838200"/>
            <a:ext cx="8610600" cy="586740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sz="2800" b="1" dirty="0" smtClean="0"/>
              <a:t>Будьте внимательным слушателем.</a:t>
            </a:r>
          </a:p>
          <a:p>
            <a:pPr eaLnBrk="1" hangingPunct="1">
              <a:lnSpc>
                <a:spcPct val="9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sz="2800" b="1" dirty="0" smtClean="0"/>
              <a:t>Будьте искренними в общении, спокойно и доходчиво спрашивайте о тревожащей ситуации.</a:t>
            </a:r>
          </a:p>
          <a:p>
            <a:pPr eaLnBrk="1" hangingPunct="1">
              <a:lnSpc>
                <a:spcPct val="9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sz="2800" b="1" dirty="0" smtClean="0"/>
              <a:t>Помогите определить источник психического дискомфорта.</a:t>
            </a:r>
          </a:p>
          <a:p>
            <a:pPr eaLnBrk="1" hangingPunct="1">
              <a:lnSpc>
                <a:spcPct val="9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sz="2800" b="1" dirty="0" smtClean="0"/>
              <a:t>Вселяйте надежду, что все проблемы можно решить конструктивно.</a:t>
            </a:r>
          </a:p>
          <a:p>
            <a:pPr eaLnBrk="1" hangingPunct="1">
              <a:lnSpc>
                <a:spcPct val="9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sz="2800" b="1" dirty="0" smtClean="0"/>
              <a:t>Помогите ребенку осознать его ресурсы.</a:t>
            </a:r>
          </a:p>
          <a:p>
            <a:pPr eaLnBrk="1" hangingPunct="1">
              <a:lnSpc>
                <a:spcPct val="9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sz="2800" b="1" dirty="0" smtClean="0"/>
              <a:t>Установите заботливые взаимоотношения с ребенком.</a:t>
            </a:r>
          </a:p>
          <a:p>
            <a:pPr eaLnBrk="1" hangingPunct="1">
              <a:lnSpc>
                <a:spcPct val="9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sz="2800" b="1" dirty="0" smtClean="0"/>
              <a:t>Окажите поддержку в успешной реализации ребенка в настоящем и помогите определить перспективу на будущее.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85090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3600" b="1" i="1" u="sng" dirty="0" smtClean="0">
                <a:solidFill>
                  <a:srgbClr val="C00000"/>
                </a:solidFill>
                <a:latin typeface="Times New Roman" pitchFamily="18" charset="0"/>
              </a:rPr>
              <a:t>Рекомендации родителям и педагогам:</a:t>
            </a:r>
            <a:br>
              <a:rPr lang="ru-RU" sz="3600" b="1" i="1" u="sng" dirty="0" smtClean="0">
                <a:solidFill>
                  <a:srgbClr val="C00000"/>
                </a:solidFill>
                <a:latin typeface="Times New Roman" pitchFamily="18" charset="0"/>
              </a:rPr>
            </a:br>
            <a:endParaRPr lang="ru-RU" sz="3600" b="1" i="1" u="sng" dirty="0" smtClean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229600" cy="59436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1600" b="1" dirty="0" smtClean="0"/>
              <a:t> </a:t>
            </a:r>
            <a:endParaRPr lang="ru-RU" sz="1600" dirty="0" smtClean="0"/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sz="2800" b="1" dirty="0">
                <a:latin typeface="Times New Roman" pitchFamily="18" charset="0"/>
              </a:rPr>
              <a:t>С</a:t>
            </a:r>
            <a:r>
              <a:rPr lang="ru-RU" sz="2800" b="1" dirty="0" smtClean="0">
                <a:latin typeface="Times New Roman" pitchFamily="18" charset="0"/>
              </a:rPr>
              <a:t>охраняйте положительное представление о своём ребёнке.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sz="2800" b="1" dirty="0" smtClean="0">
                <a:latin typeface="Times New Roman" pitchFamily="18" charset="0"/>
              </a:rPr>
              <a:t>Организуйте свой быт так, чтобы никто в семье не чувствовал себя «жертвой.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sz="2800" b="1" dirty="0" smtClean="0">
                <a:latin typeface="Times New Roman" pitchFamily="18" charset="0"/>
              </a:rPr>
              <a:t>Не ограждайте ребёнка от обязанностей и проблем. Решайте все проблемы вместе с ним.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sz="2800" b="1" dirty="0" smtClean="0">
                <a:latin typeface="Times New Roman" pitchFamily="18" charset="0"/>
              </a:rPr>
              <a:t>Не ограничивайте ребёнка в общении со сверстниками.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sz="2800" b="1" dirty="0" smtClean="0">
                <a:latin typeface="Times New Roman" pitchFamily="18" charset="0"/>
              </a:rPr>
              <a:t>Чаще разговаривайте с ребёнком. Помните, что ни телевизор, ни компьютер не заменят ему вас.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sz="2800" b="1" dirty="0">
                <a:latin typeface="Times New Roman" pitchFamily="18" charset="0"/>
              </a:rPr>
              <a:t>Р</a:t>
            </a:r>
            <a:r>
              <a:rPr lang="ru-RU" sz="2800" b="1" dirty="0" smtClean="0">
                <a:latin typeface="Times New Roman" pitchFamily="18" charset="0"/>
              </a:rPr>
              <a:t>ебёнок повзрослеет и ему придётся жить самостоятельно. Готовьте его к будущей жизни, говорите о ней.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381000"/>
            <a:ext cx="8229600" cy="6096000"/>
          </a:xfrm>
        </p:spPr>
        <p:txBody>
          <a:bodyPr>
            <a:normAutofit lnSpcReduction="10000"/>
          </a:bodyPr>
          <a:lstStyle/>
          <a:p>
            <a:pPr algn="ctr" eaLnBrk="1" hangingPunct="1">
              <a:buFontTx/>
              <a:buNone/>
              <a:defRPr/>
            </a:pPr>
            <a:endParaRPr lang="ru-RU" sz="7200" b="1" i="1" u="sng" dirty="0" smtClean="0">
              <a:solidFill>
                <a:srgbClr val="C00000"/>
              </a:solidFill>
              <a:effectLst/>
              <a:latin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ru-RU" sz="7200" b="1" i="1" u="sng" dirty="0" smtClean="0">
                <a:solidFill>
                  <a:srgbClr val="C00000"/>
                </a:solidFill>
                <a:effectLst/>
                <a:latin typeface="Times New Roman" pitchFamily="18" charset="0"/>
              </a:rPr>
              <a:t>Спасибо за внимание</a:t>
            </a:r>
          </a:p>
          <a:p>
            <a:pPr algn="r">
              <a:buNone/>
              <a:defRPr/>
            </a:pPr>
            <a:r>
              <a:rPr lang="ru-RU" sz="3500" b="1" i="1" dirty="0" smtClean="0">
                <a:solidFill>
                  <a:srgbClr val="660066"/>
                </a:solidFill>
                <a:effectLst/>
                <a:latin typeface="Times New Roman" pitchFamily="18" charset="0"/>
              </a:rPr>
              <a:t> </a:t>
            </a:r>
          </a:p>
          <a:p>
            <a:pPr algn="r">
              <a:buNone/>
              <a:defRPr/>
            </a:pPr>
            <a:endParaRPr lang="ru-RU" sz="2800" b="1" i="1" dirty="0" smtClean="0"/>
          </a:p>
          <a:p>
            <a:pPr algn="r">
              <a:buNone/>
              <a:defRPr/>
            </a:pPr>
            <a:r>
              <a:rPr lang="ru-RU" sz="2800" b="1" i="1" dirty="0" smtClean="0"/>
              <a:t> </a:t>
            </a:r>
            <a:r>
              <a:rPr lang="ru-RU" sz="2400" b="1" i="1" dirty="0"/>
              <a:t>педагог-психолог </a:t>
            </a:r>
          </a:p>
          <a:p>
            <a:pPr algn="r">
              <a:buNone/>
              <a:defRPr/>
            </a:pPr>
            <a:r>
              <a:rPr lang="ru-RU" sz="2400" b="1" i="1" dirty="0"/>
              <a:t>Средней школы №32 </a:t>
            </a:r>
          </a:p>
          <a:p>
            <a:pPr algn="r">
              <a:buNone/>
              <a:defRPr/>
            </a:pPr>
            <a:r>
              <a:rPr lang="ru-RU" sz="2400" b="1" i="1" dirty="0"/>
              <a:t>Калинина Е. А.</a:t>
            </a:r>
          </a:p>
          <a:p>
            <a:pPr algn="ctr" eaLnBrk="1" hangingPunct="1">
              <a:buFontTx/>
              <a:buNone/>
              <a:defRPr/>
            </a:pPr>
            <a:endParaRPr lang="ru-RU" sz="2400" dirty="0" smtClean="0">
              <a:solidFill>
                <a:srgbClr val="6600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304800"/>
            <a:ext cx="8229600" cy="5715000"/>
          </a:xfrm>
        </p:spPr>
        <p:txBody>
          <a:bodyPr/>
          <a:lstStyle/>
          <a:p>
            <a:pPr algn="just">
              <a:buNone/>
              <a:defRPr/>
            </a:pPr>
            <a:r>
              <a:rPr lang="ru-RU" sz="2800" b="1" i="1" u="sng" dirty="0" smtClean="0">
                <a:solidFill>
                  <a:srgbClr val="C00000"/>
                </a:solidFill>
              </a:rPr>
              <a:t>Суицидальное поведение</a:t>
            </a:r>
            <a:r>
              <a:rPr lang="ru-RU" sz="2800" b="1" i="1" u="sng" dirty="0" smtClean="0"/>
              <a:t> </a:t>
            </a:r>
            <a:r>
              <a:rPr lang="ru-RU" sz="2800" b="1" i="1" dirty="0" smtClean="0"/>
              <a:t>– </a:t>
            </a:r>
            <a:r>
              <a:rPr lang="ru-RU" sz="2800" b="1" dirty="0" smtClean="0"/>
              <a:t>это проявление суицидальной активности – мысли, намерения, высказывания, угрозы, попытки, покушения. </a:t>
            </a:r>
          </a:p>
          <a:p>
            <a:pPr algn="just">
              <a:buNone/>
              <a:defRPr/>
            </a:pPr>
            <a:r>
              <a:rPr lang="ru-RU" sz="2800" b="1" i="1" u="sng" dirty="0" smtClean="0">
                <a:solidFill>
                  <a:srgbClr val="C00000"/>
                </a:solidFill>
              </a:rPr>
              <a:t>Суицид</a:t>
            </a:r>
            <a:r>
              <a:rPr lang="ru-RU" sz="2800" b="1" i="1" u="sng" dirty="0" smtClean="0"/>
              <a:t> </a:t>
            </a:r>
            <a:r>
              <a:rPr lang="ru-RU" sz="2800" b="1" dirty="0"/>
              <a:t>– акт самоубийства, совершаемый человеком в состоянии сильного душевного расстройства </a:t>
            </a:r>
            <a:r>
              <a:rPr lang="ru-RU" sz="2800" b="1" dirty="0" smtClean="0"/>
              <a:t>или </a:t>
            </a:r>
            <a:r>
              <a:rPr lang="ru-RU" sz="2800" b="1" dirty="0"/>
              <a:t>под влиянием психического заболевания.</a:t>
            </a:r>
          </a:p>
          <a:p>
            <a:pPr algn="ctr" eaLnBrk="1" hangingPunct="1">
              <a:buFontTx/>
              <a:buNone/>
              <a:defRPr/>
            </a:pPr>
            <a:endParaRPr lang="ru-RU" b="1" i="1" dirty="0" smtClean="0"/>
          </a:p>
        </p:txBody>
      </p:sp>
      <p:pic>
        <p:nvPicPr>
          <p:cNvPr id="5124" name="Picture 5" descr="addic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3445329"/>
            <a:ext cx="31242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6" descr="suicide_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445329"/>
            <a:ext cx="3429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52400"/>
            <a:ext cx="8763000" cy="64008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Clr>
                <a:srgbClr val="660066"/>
              </a:buClr>
              <a:buNone/>
              <a:defRPr/>
            </a:pPr>
            <a:r>
              <a:rPr lang="ru-RU" sz="3500" b="1" i="1" u="sng" dirty="0">
                <a:solidFill>
                  <a:srgbClr val="C00000"/>
                </a:solidFill>
              </a:rPr>
              <a:t>ОСОБЕННОСТИ  ПОДРОСТКОВОГО  </a:t>
            </a:r>
            <a:r>
              <a:rPr lang="ru-RU" sz="3500" b="1" i="1" u="sng" dirty="0" smtClean="0">
                <a:solidFill>
                  <a:srgbClr val="C00000"/>
                </a:solidFill>
              </a:rPr>
              <a:t>СУИЦИДА</a:t>
            </a:r>
          </a:p>
          <a:p>
            <a:pPr marL="0" indent="0" algn="ctr">
              <a:buClr>
                <a:srgbClr val="660066"/>
              </a:buClr>
              <a:buNone/>
              <a:defRPr/>
            </a:pPr>
            <a:endParaRPr lang="ru-RU" sz="2800" b="1" i="1" u="sng" dirty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b="1" dirty="0"/>
              <a:t>Эмоциональная нестабильность.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b="1" dirty="0"/>
              <a:t>Склонность к пессимистическому самоанализу.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b="1" dirty="0"/>
              <a:t>Склонность к подражанию, эффект Вертера.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b="1" dirty="0"/>
              <a:t>Героические/романтические элементы игры, демонстрации.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b="1" dirty="0"/>
              <a:t>Заигрывание со смертью, стремление к экстриму.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b="1" dirty="0"/>
              <a:t>Рискованное сексуальное поведение.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b="1" dirty="0"/>
              <a:t>Нередко - суицид в измененном состоянии (ПАВ, алкоголь</a:t>
            </a:r>
            <a:r>
              <a:rPr lang="ru-RU" sz="2800" b="1" dirty="0" smtClean="0"/>
              <a:t>).</a:t>
            </a:r>
            <a:endParaRPr lang="ru-RU" sz="2800" b="1" dirty="0"/>
          </a:p>
          <a:p>
            <a:pPr>
              <a:buFont typeface="Wingdings" panose="05000000000000000000" pitchFamily="2" charset="2"/>
              <a:buChar char="§"/>
            </a:pPr>
            <a:r>
              <a:rPr lang="ru-RU" sz="2800" b="1" dirty="0"/>
              <a:t>Отсутствие жизненного опыта преодоления </a:t>
            </a:r>
            <a:r>
              <a:rPr lang="ru-RU" sz="2800" b="1" dirty="0" smtClean="0"/>
              <a:t>стресса.</a:t>
            </a:r>
            <a:endParaRPr lang="ru-RU" sz="2800" b="1" dirty="0"/>
          </a:p>
          <a:p>
            <a:pPr>
              <a:buFont typeface="Wingdings" panose="05000000000000000000" pitchFamily="2" charset="2"/>
              <a:buChar char="§"/>
            </a:pPr>
            <a:r>
              <a:rPr lang="ru-RU" sz="2800" b="1" dirty="0"/>
              <a:t>Манипуляция, </a:t>
            </a:r>
            <a:r>
              <a:rPr lang="ru-RU" sz="2800" b="1" dirty="0" err="1"/>
              <a:t>демонстративность</a:t>
            </a:r>
            <a:r>
              <a:rPr lang="ru-RU" sz="2800" b="1" dirty="0"/>
              <a:t>.</a:t>
            </a:r>
          </a:p>
          <a:p>
            <a:endParaRPr lang="ru-RU" sz="2800" b="1" dirty="0"/>
          </a:p>
          <a:p>
            <a:pPr marL="0" indent="0">
              <a:buNone/>
            </a:pPr>
            <a:r>
              <a:rPr lang="ru-RU" sz="3000" b="1" dirty="0" smtClean="0"/>
              <a:t>     ГЛАВНОЕ </a:t>
            </a:r>
            <a:r>
              <a:rPr lang="ru-RU" sz="3000" b="1" dirty="0"/>
              <a:t>- ЭТО ОТСУТСТВИЕ ПОНИМАНИЯ СМЕРТИ</a:t>
            </a:r>
            <a:endParaRPr lang="ru-RU" sz="3000" dirty="0"/>
          </a:p>
          <a:p>
            <a:pPr>
              <a:buNone/>
            </a:pPr>
            <a:r>
              <a:rPr lang="ru-RU" sz="3500" b="1" i="1" dirty="0">
                <a:solidFill>
                  <a:srgbClr val="FF0000"/>
                </a:solidFill>
              </a:rPr>
              <a:t>           </a:t>
            </a:r>
            <a:r>
              <a:rPr lang="ru-RU" sz="3500" b="1" i="1" dirty="0" smtClean="0">
                <a:solidFill>
                  <a:srgbClr val="FF0000"/>
                </a:solidFill>
              </a:rPr>
              <a:t>дети </a:t>
            </a:r>
            <a:r>
              <a:rPr lang="ru-RU" sz="3500" b="1" i="1" dirty="0">
                <a:solidFill>
                  <a:srgbClr val="FF0000"/>
                </a:solidFill>
              </a:rPr>
              <a:t>и подростки - бессмертны</a:t>
            </a:r>
            <a:endParaRPr lang="ru-RU" sz="3500" dirty="0">
              <a:solidFill>
                <a:srgbClr val="FF0000"/>
              </a:solidFill>
            </a:endParaRPr>
          </a:p>
          <a:p>
            <a:pPr marL="0" indent="0">
              <a:buClr>
                <a:srgbClr val="660066"/>
              </a:buClr>
              <a:buNone/>
              <a:defRPr/>
            </a:pPr>
            <a:endParaRPr lang="ru-RU" sz="3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65238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3600" b="1" i="1" u="sng" dirty="0" smtClean="0">
                <a:solidFill>
                  <a:srgbClr val="C00000"/>
                </a:solidFill>
                <a:latin typeface="Times New Roman" pitchFamily="18" charset="0"/>
              </a:rPr>
              <a:t>Группа риска подростков, </a:t>
            </a:r>
            <a:br>
              <a:rPr lang="ru-RU" sz="3600" b="1" i="1" u="sng" dirty="0" smtClean="0">
                <a:solidFill>
                  <a:srgbClr val="C00000"/>
                </a:solidFill>
                <a:latin typeface="Times New Roman" pitchFamily="18" charset="0"/>
              </a:rPr>
            </a:br>
            <a:r>
              <a:rPr lang="ru-RU" sz="3600" b="1" i="1" u="sng" dirty="0" smtClean="0">
                <a:solidFill>
                  <a:srgbClr val="C00000"/>
                </a:solidFill>
                <a:latin typeface="Times New Roman" pitchFamily="18" charset="0"/>
              </a:rPr>
              <a:t>склонных к суициду:</a:t>
            </a:r>
            <a:r>
              <a:rPr lang="ru-RU" sz="3600" i="1" u="sng" dirty="0" smtClean="0">
                <a:solidFill>
                  <a:srgbClr val="C00000"/>
                </a:solidFill>
                <a:latin typeface="Times New Roman" pitchFamily="18" charset="0"/>
              </a:rPr>
              <a:t/>
            </a:r>
            <a:br>
              <a:rPr lang="ru-RU" sz="3600" i="1" u="sng" dirty="0" smtClean="0">
                <a:solidFill>
                  <a:srgbClr val="C00000"/>
                </a:solidFill>
                <a:latin typeface="Times New Roman" pitchFamily="18" charset="0"/>
              </a:rPr>
            </a:br>
            <a:endParaRPr lang="ru-RU" sz="3600" i="1" u="sng" dirty="0" smtClean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417638"/>
            <a:ext cx="4572000" cy="5211762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sz="2400" b="1" i="1" u="sng" dirty="0" smtClean="0">
                <a:latin typeface="Times New Roman" pitchFamily="18" charset="0"/>
              </a:rPr>
              <a:t>Отличники</a:t>
            </a:r>
            <a:r>
              <a:rPr lang="ru-RU" sz="2400" b="1" dirty="0" smtClean="0">
                <a:latin typeface="Times New Roman" pitchFamily="18" charset="0"/>
              </a:rPr>
              <a:t>, т. к. к ним все предъявляют повышенные требования.</a:t>
            </a:r>
          </a:p>
          <a:p>
            <a:pPr marL="0" indent="0" eaLnBrk="1" hangingPunct="1">
              <a:lnSpc>
                <a:spcPct val="80000"/>
              </a:lnSpc>
              <a:buClr>
                <a:srgbClr val="660066"/>
              </a:buClr>
              <a:buNone/>
              <a:defRPr/>
            </a:pPr>
            <a:r>
              <a:rPr lang="ru-RU" sz="2400" b="1" dirty="0" smtClean="0">
                <a:latin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sz="2400" b="1" i="1" u="sng" dirty="0" smtClean="0">
                <a:latin typeface="Times New Roman" pitchFamily="18" charset="0"/>
              </a:rPr>
              <a:t>Дети, которые резко снижают успехи </a:t>
            </a:r>
            <a:r>
              <a:rPr lang="ru-RU" sz="2400" b="1" dirty="0" smtClean="0">
                <a:latin typeface="Times New Roman" pitchFamily="18" charset="0"/>
              </a:rPr>
              <a:t>в учебной деятельности вызывая недоумение и возмущение родителей и учителей.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itchFamily="2" charset="2"/>
              <a:buChar char="ü"/>
              <a:defRPr/>
            </a:pPr>
            <a:endParaRPr lang="ru-RU" sz="2400" b="1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sz="2400" b="1" i="1" u="sng" dirty="0" smtClean="0">
                <a:latin typeface="Times New Roman" pitchFamily="18" charset="0"/>
              </a:rPr>
              <a:t>Дети</a:t>
            </a:r>
            <a:r>
              <a:rPr lang="ru-RU" sz="2400" b="1" dirty="0" smtClean="0">
                <a:latin typeface="Times New Roman" pitchFamily="18" charset="0"/>
              </a:rPr>
              <a:t>, к которым окружающие предъявляют </a:t>
            </a:r>
            <a:r>
              <a:rPr lang="ru-RU" sz="2400" b="1" i="1" u="sng" dirty="0" smtClean="0">
                <a:latin typeface="Times New Roman" pitchFamily="18" charset="0"/>
              </a:rPr>
              <a:t>завышенные требования</a:t>
            </a:r>
            <a:r>
              <a:rPr lang="ru-RU" sz="2400" b="1" dirty="0" smtClean="0">
                <a:latin typeface="Times New Roman" pitchFamily="18" charset="0"/>
              </a:rPr>
              <a:t>. </a:t>
            </a:r>
            <a:r>
              <a:rPr lang="ru-RU" sz="2000" b="1" dirty="0" smtClean="0">
                <a:latin typeface="Times New Roman" pitchFamily="18" charset="0"/>
              </a:rPr>
              <a:t> </a:t>
            </a:r>
          </a:p>
          <a:p>
            <a:pPr marL="0" indent="0" eaLnBrk="1" hangingPunct="1">
              <a:lnSpc>
                <a:spcPct val="80000"/>
              </a:lnSpc>
              <a:buClr>
                <a:srgbClr val="660066"/>
              </a:buClr>
              <a:buNone/>
              <a:defRPr/>
            </a:pPr>
            <a:r>
              <a:rPr lang="ru-RU" sz="2000" b="1" dirty="0" smtClean="0">
                <a:latin typeface="Times New Roman" pitchFamily="18" charset="0"/>
              </a:rPr>
              <a:t>   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sz="2400" b="1" i="1" u="sng" dirty="0" smtClean="0">
                <a:latin typeface="Times New Roman" pitchFamily="18" charset="0"/>
              </a:rPr>
              <a:t>Дети с повышенной тревожностью и склонностью к депрессиям</a:t>
            </a:r>
            <a:r>
              <a:rPr lang="ru-RU" sz="2400" b="1" dirty="0" smtClean="0">
                <a:latin typeface="Times New Roman" pitchFamily="18" charset="0"/>
              </a:rPr>
              <a:t>, особенно в </a:t>
            </a:r>
            <a:r>
              <a:rPr lang="ru-RU" sz="2400" b="1" dirty="0" err="1" smtClean="0">
                <a:latin typeface="Times New Roman" pitchFamily="18" charset="0"/>
              </a:rPr>
              <a:t>пубертате</a:t>
            </a:r>
            <a:r>
              <a:rPr lang="ru-RU" sz="2400" b="1" dirty="0" smtClean="0">
                <a:latin typeface="Times New Roman" pitchFamily="18" charset="0"/>
              </a:rPr>
              <a:t> (периоде полового созревания).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2050" y="2667001"/>
            <a:ext cx="3714750" cy="3429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271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b="1" i="1" u="sng" dirty="0" smtClean="0">
                <a:solidFill>
                  <a:srgbClr val="C00000"/>
                </a:solidFill>
              </a:rPr>
              <a:t>С</a:t>
            </a:r>
            <a:r>
              <a:rPr lang="en-US" b="1" i="1" u="sng" dirty="0" err="1" smtClean="0">
                <a:solidFill>
                  <a:srgbClr val="C00000"/>
                </a:solidFill>
              </a:rPr>
              <a:t>татистика</a:t>
            </a:r>
            <a:endParaRPr lang="ru-RU" b="1" i="1" u="sng" dirty="0" smtClean="0">
              <a:solidFill>
                <a:srgbClr val="C00000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762000"/>
            <a:ext cx="8458200" cy="5943600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95000"/>
              </a:lnSpc>
              <a:buClr>
                <a:srgbClr val="660066"/>
              </a:buClr>
              <a:buSzPct val="75000"/>
              <a:buFont typeface="Wingdings" pitchFamily="2" charset="2"/>
              <a:buChar char="Ø"/>
              <a:defRPr/>
            </a:pPr>
            <a:endParaRPr lang="ru-RU" sz="2200" dirty="0" smtClean="0">
              <a:latin typeface="Times New Roman" pitchFamily="18" charset="0"/>
            </a:endParaRPr>
          </a:p>
          <a:p>
            <a:pPr eaLnBrk="1" hangingPunct="1">
              <a:lnSpc>
                <a:spcPct val="95000"/>
              </a:lnSpc>
              <a:buClr>
                <a:srgbClr val="660066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en-US" sz="3300" b="1" dirty="0" err="1" smtClean="0">
                <a:latin typeface="Times New Roman" pitchFamily="18" charset="0"/>
              </a:rPr>
              <a:t>По</a:t>
            </a:r>
            <a:r>
              <a:rPr lang="en-US" sz="3300" b="1" dirty="0" smtClean="0">
                <a:latin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</a:rPr>
              <a:t>количеству</a:t>
            </a:r>
            <a:r>
              <a:rPr lang="en-US" sz="3300" b="1" dirty="0" smtClean="0">
                <a:latin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</a:rPr>
              <a:t>самоубийств</a:t>
            </a:r>
            <a:r>
              <a:rPr lang="en-US" sz="3300" b="1" dirty="0" smtClean="0">
                <a:latin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</a:rPr>
              <a:t>Россия</a:t>
            </a:r>
            <a:r>
              <a:rPr lang="en-US" sz="3300" b="1" dirty="0" smtClean="0">
                <a:latin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</a:rPr>
              <a:t>занимает</a:t>
            </a:r>
            <a:r>
              <a:rPr lang="en-US" sz="3300" b="1" dirty="0" smtClean="0">
                <a:latin typeface="Times New Roman" pitchFamily="18" charset="0"/>
              </a:rPr>
              <a:t> -</a:t>
            </a:r>
            <a:r>
              <a:rPr lang="ru-RU" sz="3300" b="1" dirty="0" smtClean="0">
                <a:latin typeface="Times New Roman" pitchFamily="18" charset="0"/>
              </a:rPr>
              <a:t> </a:t>
            </a:r>
            <a:r>
              <a:rPr lang="en-US" sz="3300" b="1" dirty="0" smtClean="0">
                <a:latin typeface="Times New Roman" pitchFamily="18" charset="0"/>
              </a:rPr>
              <a:t>2 </a:t>
            </a:r>
            <a:r>
              <a:rPr lang="en-US" sz="3300" b="1" dirty="0" err="1" smtClean="0">
                <a:latin typeface="Times New Roman" pitchFamily="18" charset="0"/>
              </a:rPr>
              <a:t>место</a:t>
            </a:r>
            <a:r>
              <a:rPr lang="en-US" sz="3300" b="1" dirty="0" smtClean="0">
                <a:latin typeface="Times New Roman" pitchFamily="18" charset="0"/>
              </a:rPr>
              <a:t>.</a:t>
            </a:r>
          </a:p>
          <a:p>
            <a:pPr eaLnBrk="1" hangingPunct="1">
              <a:lnSpc>
                <a:spcPct val="95000"/>
              </a:lnSpc>
              <a:buClr>
                <a:srgbClr val="660066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en-US" sz="3300" b="1" dirty="0" smtClean="0">
                <a:latin typeface="Times New Roman" pitchFamily="18" charset="0"/>
              </a:rPr>
              <a:t>В </a:t>
            </a:r>
            <a:r>
              <a:rPr lang="en-US" sz="3300" b="1" dirty="0" err="1" smtClean="0">
                <a:latin typeface="Times New Roman" pitchFamily="18" charset="0"/>
              </a:rPr>
              <a:t>последние</a:t>
            </a:r>
            <a:r>
              <a:rPr lang="en-US" sz="3300" b="1" dirty="0" smtClean="0">
                <a:latin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</a:rPr>
              <a:t>годы</a:t>
            </a:r>
            <a:r>
              <a:rPr lang="en-US" sz="3300" b="1" dirty="0" smtClean="0">
                <a:latin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</a:rPr>
              <a:t>частота</a:t>
            </a:r>
            <a:r>
              <a:rPr lang="en-US" sz="3300" b="1" dirty="0" smtClean="0">
                <a:latin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</a:rPr>
              <a:t>самоубийств</a:t>
            </a:r>
            <a:r>
              <a:rPr lang="en-US" sz="3300" b="1" dirty="0" smtClean="0">
                <a:latin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</a:rPr>
              <a:t>среди</a:t>
            </a:r>
            <a:r>
              <a:rPr lang="en-US" sz="3300" b="1" dirty="0" smtClean="0">
                <a:latin typeface="Times New Roman" pitchFamily="18" charset="0"/>
              </a:rPr>
              <a:t> </a:t>
            </a:r>
            <a:endParaRPr lang="ru-RU" sz="3300" b="1" dirty="0" smtClean="0">
              <a:latin typeface="Times New Roman" pitchFamily="18" charset="0"/>
            </a:endParaRPr>
          </a:p>
          <a:p>
            <a:pPr marL="0" indent="0" eaLnBrk="1" hangingPunct="1">
              <a:lnSpc>
                <a:spcPct val="95000"/>
              </a:lnSpc>
              <a:buClr>
                <a:srgbClr val="660066"/>
              </a:buClr>
              <a:buSzPct val="75000"/>
              <a:buNone/>
              <a:defRPr/>
            </a:pPr>
            <a:r>
              <a:rPr lang="ru-RU" sz="3300" b="1" dirty="0">
                <a:latin typeface="Times New Roman" pitchFamily="18" charset="0"/>
              </a:rPr>
              <a:t> </a:t>
            </a:r>
            <a:r>
              <a:rPr lang="ru-RU" sz="3300" b="1" dirty="0" smtClean="0">
                <a:latin typeface="Times New Roman" pitchFamily="18" charset="0"/>
              </a:rPr>
              <a:t>   </a:t>
            </a:r>
            <a:r>
              <a:rPr lang="en-US" sz="3300" b="1" dirty="0" smtClean="0">
                <a:latin typeface="Times New Roman" pitchFamily="18" charset="0"/>
              </a:rPr>
              <a:t>10-14-летних </a:t>
            </a:r>
            <a:r>
              <a:rPr lang="en-US" sz="3300" b="1" dirty="0" err="1" smtClean="0">
                <a:latin typeface="Times New Roman" pitchFamily="18" charset="0"/>
              </a:rPr>
              <a:t>детей</a:t>
            </a:r>
            <a:r>
              <a:rPr lang="en-US" sz="3300" b="1" dirty="0" smtClean="0">
                <a:latin typeface="Times New Roman" pitchFamily="18" charset="0"/>
              </a:rPr>
              <a:t> - </a:t>
            </a:r>
            <a:r>
              <a:rPr lang="en-US" sz="3300" b="1" dirty="0" err="1" smtClean="0">
                <a:latin typeface="Times New Roman" pitchFamily="18" charset="0"/>
              </a:rPr>
              <a:t>от</a:t>
            </a:r>
            <a:r>
              <a:rPr lang="en-US" sz="3300" b="1" dirty="0" smtClean="0">
                <a:latin typeface="Times New Roman" pitchFamily="18" charset="0"/>
              </a:rPr>
              <a:t> 3 </a:t>
            </a:r>
            <a:r>
              <a:rPr lang="en-US" sz="3300" b="1" dirty="0" err="1" smtClean="0">
                <a:latin typeface="Times New Roman" pitchFamily="18" charset="0"/>
              </a:rPr>
              <a:t>до</a:t>
            </a:r>
            <a:r>
              <a:rPr lang="en-US" sz="3300" b="1" dirty="0" smtClean="0">
                <a:latin typeface="Times New Roman" pitchFamily="18" charset="0"/>
              </a:rPr>
              <a:t> 4 </a:t>
            </a:r>
            <a:r>
              <a:rPr lang="en-US" sz="3300" b="1" dirty="0" err="1" smtClean="0">
                <a:latin typeface="Times New Roman" pitchFamily="18" charset="0"/>
              </a:rPr>
              <a:t>случаев</a:t>
            </a:r>
            <a:r>
              <a:rPr lang="en-US" sz="3300" b="1" dirty="0" smtClean="0">
                <a:latin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</a:rPr>
              <a:t>на</a:t>
            </a:r>
            <a:r>
              <a:rPr lang="en-US" sz="3300" b="1" dirty="0" smtClean="0">
                <a:latin typeface="Times New Roman" pitchFamily="18" charset="0"/>
              </a:rPr>
              <a:t> 100 </a:t>
            </a:r>
            <a:r>
              <a:rPr lang="en-US" sz="3300" b="1" dirty="0" err="1" smtClean="0">
                <a:latin typeface="Times New Roman" pitchFamily="18" charset="0"/>
              </a:rPr>
              <a:t>тысяч</a:t>
            </a:r>
            <a:r>
              <a:rPr lang="en-US" sz="3300" b="1" dirty="0" smtClean="0">
                <a:latin typeface="Times New Roman" pitchFamily="18" charset="0"/>
              </a:rPr>
              <a:t>.</a:t>
            </a:r>
          </a:p>
          <a:p>
            <a:pPr eaLnBrk="1" hangingPunct="1">
              <a:lnSpc>
                <a:spcPct val="95000"/>
              </a:lnSpc>
              <a:buClr>
                <a:srgbClr val="660066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en-US" sz="3300" b="1" dirty="0" err="1" smtClean="0">
                <a:latin typeface="Times New Roman" pitchFamily="18" charset="0"/>
              </a:rPr>
              <a:t>Среди</a:t>
            </a:r>
            <a:r>
              <a:rPr lang="en-US" sz="3300" b="1" dirty="0" smtClean="0">
                <a:latin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</a:rPr>
              <a:t>подростков</a:t>
            </a:r>
            <a:r>
              <a:rPr lang="en-US" sz="3300" b="1" dirty="0" smtClean="0">
                <a:latin typeface="Times New Roman" pitchFamily="18" charset="0"/>
              </a:rPr>
              <a:t> 15-19 </a:t>
            </a:r>
            <a:r>
              <a:rPr lang="en-US" sz="3300" b="1" dirty="0" err="1" smtClean="0">
                <a:latin typeface="Times New Roman" pitchFamily="18" charset="0"/>
              </a:rPr>
              <a:t>лет</a:t>
            </a:r>
            <a:r>
              <a:rPr lang="en-US" sz="3300" b="1" dirty="0" smtClean="0">
                <a:latin typeface="Times New Roman" pitchFamily="18" charset="0"/>
              </a:rPr>
              <a:t> - 19-20 </a:t>
            </a:r>
            <a:r>
              <a:rPr lang="en-US" sz="3300" b="1" dirty="0" err="1" smtClean="0">
                <a:latin typeface="Times New Roman" pitchFamily="18" charset="0"/>
              </a:rPr>
              <a:t>случаев</a:t>
            </a:r>
            <a:r>
              <a:rPr lang="en-US" sz="3300" b="1" dirty="0" smtClean="0">
                <a:latin typeface="Times New Roman" pitchFamily="18" charset="0"/>
              </a:rPr>
              <a:t>.</a:t>
            </a:r>
          </a:p>
          <a:p>
            <a:pPr eaLnBrk="1" hangingPunct="1">
              <a:lnSpc>
                <a:spcPct val="95000"/>
              </a:lnSpc>
              <a:buClr>
                <a:srgbClr val="660066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en-US" sz="3300" b="1" dirty="0" err="1" smtClean="0">
                <a:latin typeface="Times New Roman" pitchFamily="18" charset="0"/>
              </a:rPr>
              <a:t>Это</a:t>
            </a:r>
            <a:r>
              <a:rPr lang="en-US" sz="3300" b="1" dirty="0" smtClean="0">
                <a:latin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</a:rPr>
              <a:t>превышает</a:t>
            </a:r>
            <a:r>
              <a:rPr lang="en-US" sz="3300" b="1" dirty="0" smtClean="0">
                <a:latin typeface="Times New Roman" pitchFamily="18" charset="0"/>
              </a:rPr>
              <a:t>  </a:t>
            </a:r>
            <a:r>
              <a:rPr lang="en-US" sz="3300" b="1" dirty="0" err="1" smtClean="0">
                <a:latin typeface="Times New Roman" pitchFamily="18" charset="0"/>
              </a:rPr>
              <a:t>средний</a:t>
            </a:r>
            <a:r>
              <a:rPr lang="en-US" sz="3300" b="1" dirty="0" smtClean="0">
                <a:latin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</a:rPr>
              <a:t>мировой</a:t>
            </a:r>
            <a:r>
              <a:rPr lang="en-US" sz="3300" b="1" dirty="0" smtClean="0">
                <a:latin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</a:rPr>
              <a:t>показатель</a:t>
            </a:r>
            <a:r>
              <a:rPr lang="en-US" sz="3300" b="1" dirty="0" smtClean="0">
                <a:latin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</a:rPr>
              <a:t>по</a:t>
            </a:r>
            <a:r>
              <a:rPr lang="en-US" sz="3300" b="1" dirty="0" smtClean="0">
                <a:latin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</a:rPr>
              <a:t>этой</a:t>
            </a:r>
            <a:r>
              <a:rPr lang="en-US" sz="3300" b="1" dirty="0" smtClean="0">
                <a:latin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</a:rPr>
              <a:t>возрастной</a:t>
            </a:r>
            <a:r>
              <a:rPr lang="en-US" sz="3300" b="1" dirty="0" smtClean="0">
                <a:latin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</a:rPr>
              <a:t>категории</a:t>
            </a:r>
            <a:r>
              <a:rPr lang="en-US" sz="3300" b="1" dirty="0" smtClean="0">
                <a:latin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</a:rPr>
              <a:t>населения</a:t>
            </a:r>
            <a:r>
              <a:rPr lang="en-US" sz="3300" b="1" dirty="0" smtClean="0">
                <a:latin typeface="Times New Roman" pitchFamily="18" charset="0"/>
              </a:rPr>
              <a:t> в 2,7 </a:t>
            </a:r>
            <a:r>
              <a:rPr lang="en-US" sz="3300" b="1" dirty="0" err="1" smtClean="0">
                <a:latin typeface="Times New Roman" pitchFamily="18" charset="0"/>
              </a:rPr>
              <a:t>раза</a:t>
            </a:r>
            <a:r>
              <a:rPr lang="en-US" sz="3300" b="1" dirty="0" smtClean="0">
                <a:latin typeface="Times New Roman" pitchFamily="18" charset="0"/>
              </a:rPr>
              <a:t>.   </a:t>
            </a:r>
            <a:endParaRPr lang="ru-RU" sz="3300" b="1" dirty="0" smtClean="0">
              <a:latin typeface="Times New Roman" pitchFamily="18" charset="0"/>
            </a:endParaRPr>
          </a:p>
          <a:p>
            <a:pPr algn="ctr">
              <a:lnSpc>
                <a:spcPct val="95000"/>
              </a:lnSpc>
              <a:buClr>
                <a:srgbClr val="660066"/>
              </a:buClr>
              <a:buSzPct val="75000"/>
              <a:buFont typeface="Wingdings" panose="05000000000000000000" pitchFamily="2" charset="2"/>
              <a:buChar char="§"/>
              <a:defRPr/>
            </a:pPr>
            <a:endParaRPr lang="ru-RU" sz="3600" b="1" i="1" u="sng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pPr marL="0" indent="0" algn="ctr">
              <a:lnSpc>
                <a:spcPct val="95000"/>
              </a:lnSpc>
              <a:buClr>
                <a:srgbClr val="660066"/>
              </a:buClr>
              <a:buSzPct val="75000"/>
              <a:buNone/>
              <a:defRPr/>
            </a:pPr>
            <a:r>
              <a:rPr lang="ru-RU" sz="3600" b="1" i="1" u="sng" dirty="0" smtClean="0">
                <a:solidFill>
                  <a:srgbClr val="C00000"/>
                </a:solidFill>
                <a:latin typeface="Times New Roman" pitchFamily="18" charset="0"/>
              </a:rPr>
              <a:t>Виды </a:t>
            </a:r>
            <a:r>
              <a:rPr lang="ru-RU" sz="3600" b="1" i="1" u="sng" dirty="0">
                <a:solidFill>
                  <a:srgbClr val="C00000"/>
                </a:solidFill>
                <a:latin typeface="Times New Roman" pitchFamily="18" charset="0"/>
              </a:rPr>
              <a:t>суицида:</a:t>
            </a:r>
            <a:r>
              <a:rPr lang="en-US" sz="3600" b="1" i="1" u="sng" dirty="0" smtClean="0">
                <a:solidFill>
                  <a:srgbClr val="C00000"/>
                </a:solidFill>
                <a:latin typeface="Times New Roman" pitchFamily="18" charset="0"/>
              </a:rPr>
              <a:t>  </a:t>
            </a:r>
            <a:endParaRPr lang="ru-RU" sz="3600" b="1" i="1" u="sng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pPr>
              <a:lnSpc>
                <a:spcPct val="95000"/>
              </a:lnSpc>
              <a:buClr>
                <a:srgbClr val="660066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ru-RU" sz="3300" b="1" i="1" u="sng" dirty="0" smtClean="0">
                <a:latin typeface="Times New Roman" pitchFamily="18" charset="0"/>
              </a:rPr>
              <a:t>Истинный.</a:t>
            </a:r>
          </a:p>
          <a:p>
            <a:pPr>
              <a:lnSpc>
                <a:spcPct val="95000"/>
              </a:lnSpc>
              <a:buClr>
                <a:srgbClr val="660066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ru-RU" sz="3300" b="1" i="1" u="sng" dirty="0" smtClean="0">
                <a:latin typeface="Times New Roman" pitchFamily="18" charset="0"/>
              </a:rPr>
              <a:t>Демонстративный </a:t>
            </a:r>
            <a:r>
              <a:rPr lang="ru-RU" sz="3300" b="1" dirty="0" smtClean="0">
                <a:latin typeface="Times New Roman" pitchFamily="18" charset="0"/>
              </a:rPr>
              <a:t>суицид (попугать).</a:t>
            </a:r>
          </a:p>
          <a:p>
            <a:pPr>
              <a:lnSpc>
                <a:spcPct val="95000"/>
              </a:lnSpc>
              <a:buClr>
                <a:srgbClr val="660066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ru-RU" sz="3300" b="1" i="1" u="sng" dirty="0" smtClean="0">
                <a:latin typeface="Times New Roman" pitchFamily="18" charset="0"/>
              </a:rPr>
              <a:t>Скрытый </a:t>
            </a:r>
            <a:r>
              <a:rPr lang="ru-RU" sz="3300" b="1" i="1" u="sng" dirty="0">
                <a:latin typeface="Times New Roman" pitchFamily="18" charset="0"/>
              </a:rPr>
              <a:t>суицид </a:t>
            </a:r>
            <a:r>
              <a:rPr lang="ru-RU" sz="3300" b="1" dirty="0">
                <a:latin typeface="Times New Roman" pitchFamily="18" charset="0"/>
              </a:rPr>
              <a:t>(суицидально обусловленное поведение – занятия экстремальным спортом, рисковая езда на автомобиле, алкогольная или наркотическая </a:t>
            </a:r>
            <a:r>
              <a:rPr lang="ru-RU" sz="3300" b="1" dirty="0" smtClean="0">
                <a:latin typeface="Times New Roman" pitchFamily="18" charset="0"/>
              </a:rPr>
              <a:t>зависимость</a:t>
            </a:r>
            <a:endParaRPr lang="ru-RU" sz="3300" b="1" dirty="0">
              <a:latin typeface="Times New Roman" pitchFamily="18" charset="0"/>
            </a:endParaRPr>
          </a:p>
          <a:p>
            <a:pPr marL="0" indent="0">
              <a:lnSpc>
                <a:spcPct val="95000"/>
              </a:lnSpc>
              <a:buClr>
                <a:srgbClr val="660066"/>
              </a:buClr>
              <a:buSzPct val="75000"/>
              <a:buNone/>
              <a:defRPr/>
            </a:pPr>
            <a:endParaRPr lang="en-US" sz="3600" b="1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itchFamily="2" charset="2"/>
              <a:buNone/>
              <a:defRPr/>
            </a:pP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271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3600" b="1" i="1" dirty="0" err="1" smtClean="0">
                <a:solidFill>
                  <a:srgbClr val="C00000"/>
                </a:solidFill>
                <a:latin typeface="Times New Roman" pitchFamily="18" charset="0"/>
              </a:rPr>
              <a:t>Мотивы</a:t>
            </a:r>
            <a:r>
              <a:rPr lang="en-US" sz="3600" b="1" i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C00000"/>
                </a:solidFill>
                <a:latin typeface="Times New Roman" pitchFamily="18" charset="0"/>
              </a:rPr>
              <a:t>суицидального</a:t>
            </a:r>
            <a:r>
              <a:rPr lang="en-US" sz="3600" b="1" i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C00000"/>
                </a:solidFill>
                <a:latin typeface="Times New Roman" pitchFamily="18" charset="0"/>
              </a:rPr>
              <a:t>поведения</a:t>
            </a:r>
            <a:r>
              <a:rPr lang="en-US" sz="3600" b="1" i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C00000"/>
                </a:solidFill>
                <a:latin typeface="Times New Roman" pitchFamily="18" charset="0"/>
              </a:rPr>
              <a:t>детей</a:t>
            </a:r>
            <a:r>
              <a:rPr lang="en-US" sz="3600" b="1" i="1" dirty="0" smtClean="0">
                <a:solidFill>
                  <a:srgbClr val="C00000"/>
                </a:solidFill>
                <a:latin typeface="Times New Roman" pitchFamily="18" charset="0"/>
              </a:rPr>
              <a:t> и </a:t>
            </a:r>
            <a:r>
              <a:rPr lang="en-US" sz="3600" b="1" i="1" dirty="0" err="1" smtClean="0">
                <a:solidFill>
                  <a:srgbClr val="C00000"/>
                </a:solidFill>
                <a:latin typeface="Times New Roman" pitchFamily="18" charset="0"/>
              </a:rPr>
              <a:t>подростков</a:t>
            </a:r>
            <a:r>
              <a:rPr lang="en-US" sz="3600" b="1" i="1" dirty="0" smtClean="0">
                <a:solidFill>
                  <a:srgbClr val="C00000"/>
                </a:solidFill>
                <a:latin typeface="Times New Roman" pitchFamily="18" charset="0"/>
              </a:rPr>
              <a:t>:</a:t>
            </a:r>
            <a:endParaRPr lang="ru-RU" sz="3600" b="1" i="1" dirty="0" smtClean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itchFamily="2" charset="2"/>
              <a:buNone/>
              <a:defRPr/>
            </a:pPr>
            <a:r>
              <a:rPr lang="en-US" sz="2400" b="1" dirty="0" smtClean="0">
                <a:latin typeface="Times New Roman" pitchFamily="18" charset="0"/>
              </a:rPr>
              <a:t>1.Переживание </a:t>
            </a:r>
            <a:r>
              <a:rPr lang="en-US" sz="2400" b="1" dirty="0" err="1" smtClean="0">
                <a:latin typeface="Times New Roman" pitchFamily="18" charset="0"/>
              </a:rPr>
              <a:t>обиды</a:t>
            </a:r>
            <a:r>
              <a:rPr lang="en-US" sz="2400" b="1" dirty="0" smtClean="0">
                <a:latin typeface="Times New Roman" pitchFamily="18" charset="0"/>
              </a:rPr>
              <a:t>,</a:t>
            </a:r>
            <a:r>
              <a:rPr lang="ru-RU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одиночества</a:t>
            </a:r>
            <a:r>
              <a:rPr lang="en-US" sz="2400" b="1" dirty="0" smtClean="0">
                <a:latin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</a:rPr>
              <a:t>отчужденности</a:t>
            </a:r>
            <a:r>
              <a:rPr lang="en-US" sz="2400" b="1" dirty="0" smtClean="0">
                <a:latin typeface="Times New Roman" pitchFamily="18" charset="0"/>
              </a:rPr>
              <a:t> и </a:t>
            </a:r>
            <a:r>
              <a:rPr lang="en-US" sz="2400" b="1" dirty="0" err="1" smtClean="0">
                <a:latin typeface="Times New Roman" pitchFamily="18" charset="0"/>
              </a:rPr>
              <a:t>непонимания</a:t>
            </a:r>
            <a:r>
              <a:rPr lang="en-US" sz="2400" b="1" dirty="0" smtClean="0">
                <a:latin typeface="Times New Roman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itchFamily="2" charset="2"/>
              <a:buNone/>
              <a:defRPr/>
            </a:pPr>
            <a:r>
              <a:rPr lang="en-US" sz="2400" b="1" dirty="0" smtClean="0">
                <a:latin typeface="Times New Roman" pitchFamily="18" charset="0"/>
              </a:rPr>
              <a:t>2. </a:t>
            </a:r>
            <a:r>
              <a:rPr lang="en-US" sz="2400" b="1" dirty="0" err="1" smtClean="0">
                <a:latin typeface="Times New Roman" pitchFamily="18" charset="0"/>
              </a:rPr>
              <a:t>Действительная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или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мнимая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утрата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любви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родителей</a:t>
            </a:r>
            <a:r>
              <a:rPr lang="en-US" sz="2400" b="1" dirty="0" smtClean="0">
                <a:latin typeface="Times New Roman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itchFamily="2" charset="2"/>
              <a:buNone/>
              <a:defRPr/>
            </a:pPr>
            <a:r>
              <a:rPr lang="en-US" sz="2400" b="1" dirty="0" smtClean="0">
                <a:latin typeface="Times New Roman" pitchFamily="18" charset="0"/>
              </a:rPr>
              <a:t>3. </a:t>
            </a:r>
            <a:r>
              <a:rPr lang="en-US" sz="2400" b="1" dirty="0" err="1" smtClean="0">
                <a:latin typeface="Times New Roman" pitchFamily="18" charset="0"/>
              </a:rPr>
              <a:t>Переживания</a:t>
            </a:r>
            <a:r>
              <a:rPr lang="en-US" sz="2400" b="1" dirty="0" smtClean="0">
                <a:latin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</a:rPr>
              <a:t>связанные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со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смертью</a:t>
            </a:r>
            <a:r>
              <a:rPr lang="en-US" sz="2400" b="1" dirty="0" smtClean="0">
                <a:latin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</a:rPr>
              <a:t>разводом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или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уходом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родителей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из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семьи</a:t>
            </a:r>
            <a:r>
              <a:rPr lang="en-US" sz="2400" b="1" dirty="0" smtClean="0">
                <a:latin typeface="Times New Roman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itchFamily="2" charset="2"/>
              <a:buNone/>
              <a:defRPr/>
            </a:pPr>
            <a:r>
              <a:rPr lang="en-US" sz="2400" b="1" dirty="0" smtClean="0">
                <a:latin typeface="Times New Roman" pitchFamily="18" charset="0"/>
              </a:rPr>
              <a:t>4. </a:t>
            </a:r>
            <a:r>
              <a:rPr lang="en-US" sz="2400" b="1" dirty="0" err="1" smtClean="0">
                <a:latin typeface="Times New Roman" pitchFamily="18" charset="0"/>
              </a:rPr>
              <a:t>Чувство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вины</a:t>
            </a:r>
            <a:r>
              <a:rPr lang="en-US" sz="2400" b="1" dirty="0" smtClean="0">
                <a:latin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</a:rPr>
              <a:t>стыда</a:t>
            </a:r>
            <a:r>
              <a:rPr lang="en-US" sz="2400" b="1" dirty="0" smtClean="0">
                <a:latin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</a:rPr>
              <a:t>оскорбленного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самолюбия</a:t>
            </a:r>
            <a:r>
              <a:rPr lang="en-US" sz="2400" b="1" dirty="0" smtClean="0">
                <a:latin typeface="Times New Roman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itchFamily="2" charset="2"/>
              <a:buNone/>
              <a:defRPr/>
            </a:pPr>
            <a:r>
              <a:rPr lang="en-US" sz="2400" b="1" dirty="0" smtClean="0">
                <a:latin typeface="Times New Roman" pitchFamily="18" charset="0"/>
              </a:rPr>
              <a:t>5. </a:t>
            </a:r>
            <a:r>
              <a:rPr lang="en-US" sz="2400" b="1" dirty="0" err="1" smtClean="0">
                <a:latin typeface="Times New Roman" pitchFamily="18" charset="0"/>
              </a:rPr>
              <a:t>Боязнь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позора</a:t>
            </a:r>
            <a:r>
              <a:rPr lang="en-US" sz="2400" b="1" dirty="0" smtClean="0">
                <a:latin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</a:rPr>
              <a:t>насмешек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или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унижения</a:t>
            </a:r>
            <a:r>
              <a:rPr lang="en-US" sz="2400" b="1" dirty="0" smtClean="0">
                <a:latin typeface="Times New Roman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itchFamily="2" charset="2"/>
              <a:buNone/>
              <a:defRPr/>
            </a:pPr>
            <a:r>
              <a:rPr lang="en-US" sz="2400" b="1" dirty="0" smtClean="0">
                <a:latin typeface="Times New Roman" pitchFamily="18" charset="0"/>
              </a:rPr>
              <a:t>6. </a:t>
            </a:r>
            <a:r>
              <a:rPr lang="en-US" sz="2400" b="1" dirty="0" err="1" smtClean="0">
                <a:latin typeface="Times New Roman" pitchFamily="18" charset="0"/>
              </a:rPr>
              <a:t>Страх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наказания</a:t>
            </a:r>
            <a:r>
              <a:rPr lang="en-US" sz="2400" b="1" dirty="0" smtClean="0">
                <a:latin typeface="Times New Roman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itchFamily="2" charset="2"/>
              <a:buNone/>
              <a:defRPr/>
            </a:pPr>
            <a:r>
              <a:rPr lang="en-US" sz="2400" b="1" dirty="0" smtClean="0">
                <a:latin typeface="Times New Roman" pitchFamily="18" charset="0"/>
              </a:rPr>
              <a:t>7. </a:t>
            </a:r>
            <a:r>
              <a:rPr lang="en-US" sz="2400" b="1" dirty="0" err="1" smtClean="0">
                <a:latin typeface="Times New Roman" pitchFamily="18" charset="0"/>
              </a:rPr>
              <a:t>Любовные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неудачи</a:t>
            </a:r>
            <a:r>
              <a:rPr lang="en-US" sz="2400" b="1" dirty="0" smtClean="0">
                <a:latin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</a:rPr>
              <a:t>беременность</a:t>
            </a:r>
            <a:r>
              <a:rPr lang="en-US" sz="2400" b="1" dirty="0" smtClean="0">
                <a:latin typeface="Times New Roman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itchFamily="2" charset="2"/>
              <a:buNone/>
              <a:defRPr/>
            </a:pPr>
            <a:r>
              <a:rPr lang="en-US" sz="2400" b="1" dirty="0" smtClean="0">
                <a:latin typeface="Times New Roman" pitchFamily="18" charset="0"/>
              </a:rPr>
              <a:t>8. </a:t>
            </a:r>
            <a:r>
              <a:rPr lang="en-US" sz="2400" b="1" dirty="0" err="1" smtClean="0">
                <a:latin typeface="Times New Roman" pitchFamily="18" charset="0"/>
              </a:rPr>
              <a:t>Чувство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мести</a:t>
            </a:r>
            <a:r>
              <a:rPr lang="en-US" sz="2400" b="1" dirty="0" smtClean="0">
                <a:latin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</a:rPr>
              <a:t>злобы</a:t>
            </a:r>
            <a:r>
              <a:rPr lang="en-US" sz="2400" b="1" dirty="0" smtClean="0">
                <a:latin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</a:rPr>
              <a:t>протеста</a:t>
            </a:r>
            <a:r>
              <a:rPr lang="en-US" sz="2400" b="1" dirty="0" smtClean="0">
                <a:latin typeface="Times New Roman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itchFamily="2" charset="2"/>
              <a:buNone/>
              <a:defRPr/>
            </a:pPr>
            <a:r>
              <a:rPr lang="en-US" sz="2400" b="1" dirty="0" smtClean="0">
                <a:latin typeface="Times New Roman" pitchFamily="18" charset="0"/>
              </a:rPr>
              <a:t>9. </a:t>
            </a:r>
            <a:r>
              <a:rPr lang="en-US" sz="2400" b="1" dirty="0" err="1" smtClean="0">
                <a:latin typeface="Times New Roman" pitchFamily="18" charset="0"/>
              </a:rPr>
              <a:t>Желание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привлечь</a:t>
            </a:r>
            <a:r>
              <a:rPr lang="en-US" sz="2400" b="1" dirty="0" smtClean="0">
                <a:latin typeface="Times New Roman" pitchFamily="18" charset="0"/>
              </a:rPr>
              <a:t> к </a:t>
            </a:r>
            <a:r>
              <a:rPr lang="en-US" sz="2400" b="1" dirty="0" err="1" smtClean="0">
                <a:latin typeface="Times New Roman" pitchFamily="18" charset="0"/>
              </a:rPr>
              <a:t>себе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внимание</a:t>
            </a:r>
            <a:r>
              <a:rPr lang="en-US" sz="2400" b="1" dirty="0" smtClean="0">
                <a:latin typeface="Times New Roman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itchFamily="2" charset="2"/>
              <a:buNone/>
              <a:defRPr/>
            </a:pPr>
            <a:r>
              <a:rPr lang="en-US" sz="2400" b="1" dirty="0" smtClean="0">
                <a:latin typeface="Times New Roman" pitchFamily="18" charset="0"/>
              </a:rPr>
              <a:t>10. </a:t>
            </a:r>
            <a:r>
              <a:rPr lang="en-US" sz="2400" b="1" dirty="0" err="1" smtClean="0">
                <a:latin typeface="Times New Roman" pitchFamily="18" charset="0"/>
              </a:rPr>
              <a:t>Чувство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безнадежности</a:t>
            </a:r>
            <a:r>
              <a:rPr lang="en-US" sz="2400" b="1" dirty="0" smtClean="0">
                <a:latin typeface="Times New Roman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itchFamily="2" charset="2"/>
              <a:buNone/>
              <a:defRPr/>
            </a:pPr>
            <a:r>
              <a:rPr lang="en-US" sz="2400" b="1" dirty="0" smtClean="0">
                <a:latin typeface="Times New Roman" pitchFamily="18" charset="0"/>
              </a:rPr>
              <a:t>11. </a:t>
            </a:r>
            <a:r>
              <a:rPr lang="en-US" sz="2400" b="1" dirty="0" err="1" smtClean="0">
                <a:latin typeface="Times New Roman" pitchFamily="18" charset="0"/>
              </a:rPr>
              <a:t>Множественные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проблемы</a:t>
            </a:r>
            <a:r>
              <a:rPr lang="en-US" sz="2400" b="1" dirty="0" smtClean="0">
                <a:latin typeface="Times New Roman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itchFamily="2" charset="2"/>
              <a:buNone/>
              <a:defRPr/>
            </a:pPr>
            <a:r>
              <a:rPr lang="en-US" sz="2400" b="1" dirty="0" smtClean="0">
                <a:latin typeface="Times New Roman" pitchFamily="18" charset="0"/>
              </a:rPr>
              <a:t>1</a:t>
            </a:r>
            <a:r>
              <a:rPr lang="ru-RU" sz="2400" b="1" dirty="0" smtClean="0">
                <a:latin typeface="Times New Roman" pitchFamily="18" charset="0"/>
              </a:rPr>
              <a:t>2</a:t>
            </a:r>
            <a:r>
              <a:rPr lang="en-US" sz="2400" b="1" dirty="0" smtClean="0">
                <a:latin typeface="Times New Roman" pitchFamily="18" charset="0"/>
              </a:rPr>
              <a:t>. </a:t>
            </a:r>
            <a:r>
              <a:rPr lang="en-US" sz="2400" b="1" dirty="0" err="1" smtClean="0">
                <a:latin typeface="Times New Roman" pitchFamily="18" charset="0"/>
              </a:rPr>
              <a:t>Депрессивные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состояния</a:t>
            </a:r>
            <a:r>
              <a:rPr lang="en-US" sz="2400" b="1" dirty="0" smtClean="0">
                <a:latin typeface="Times New Roman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sz="2000" dirty="0" smtClean="0">
              <a:latin typeface="Times New Roman" pitchFamily="18" charset="0"/>
            </a:endParaRPr>
          </a:p>
        </p:txBody>
      </p:sp>
      <p:pic>
        <p:nvPicPr>
          <p:cNvPr id="11268" name="Picture 4" descr="i?id=167305998-05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3941323"/>
            <a:ext cx="2819400" cy="2459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3600" b="1" i="1" u="sng" dirty="0" err="1" smtClean="0">
                <a:solidFill>
                  <a:srgbClr val="C00000"/>
                </a:solidFill>
                <a:latin typeface="Times New Roman" pitchFamily="18" charset="0"/>
              </a:rPr>
              <a:t>Причины</a:t>
            </a:r>
            <a:r>
              <a:rPr lang="en-US" sz="3600" b="1" i="1" u="sng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600" b="1" i="1" u="sng" dirty="0" err="1" smtClean="0">
                <a:solidFill>
                  <a:srgbClr val="C00000"/>
                </a:solidFill>
                <a:latin typeface="Times New Roman" pitchFamily="18" charset="0"/>
              </a:rPr>
              <a:t>суицидального</a:t>
            </a:r>
            <a:r>
              <a:rPr lang="en-US" sz="3600" b="1" i="1" u="sng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600" b="1" i="1" u="sng" dirty="0" err="1" smtClean="0">
                <a:solidFill>
                  <a:srgbClr val="C00000"/>
                </a:solidFill>
                <a:latin typeface="Times New Roman" pitchFamily="18" charset="0"/>
              </a:rPr>
              <a:t>поведения</a:t>
            </a:r>
            <a:r>
              <a:rPr lang="en-US" sz="3600" b="1" i="1" u="sng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sz="3600" b="1" i="1" u="sng" dirty="0" smtClean="0">
                <a:solidFill>
                  <a:srgbClr val="C00000"/>
                </a:solidFill>
                <a:latin typeface="Times New Roman" pitchFamily="18" charset="0"/>
              </a:rPr>
              <a:t/>
            </a:r>
            <a:br>
              <a:rPr lang="ru-RU" sz="3600" b="1" i="1" u="sng" dirty="0" smtClean="0">
                <a:solidFill>
                  <a:srgbClr val="C00000"/>
                </a:solidFill>
                <a:latin typeface="Times New Roman" pitchFamily="18" charset="0"/>
              </a:rPr>
            </a:br>
            <a:r>
              <a:rPr lang="en-US" sz="3600" b="1" i="1" u="sng" dirty="0" err="1" smtClean="0">
                <a:solidFill>
                  <a:srgbClr val="C00000"/>
                </a:solidFill>
                <a:latin typeface="Times New Roman" pitchFamily="18" charset="0"/>
              </a:rPr>
              <a:t>детей</a:t>
            </a:r>
            <a:r>
              <a:rPr lang="en-US" sz="3600" b="1" i="1" u="sng" dirty="0" smtClean="0">
                <a:solidFill>
                  <a:srgbClr val="C00000"/>
                </a:solidFill>
                <a:latin typeface="Times New Roman" pitchFamily="18" charset="0"/>
              </a:rPr>
              <a:t> и </a:t>
            </a:r>
            <a:r>
              <a:rPr lang="en-US" sz="3600" b="1" i="1" u="sng" dirty="0" err="1" smtClean="0">
                <a:solidFill>
                  <a:srgbClr val="C00000"/>
                </a:solidFill>
                <a:latin typeface="Times New Roman" pitchFamily="18" charset="0"/>
              </a:rPr>
              <a:t>подростков</a:t>
            </a:r>
            <a:endParaRPr lang="ru-RU" sz="3600" b="1" i="1" u="sng" dirty="0" smtClean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5000"/>
              </a:lnSpc>
              <a:buClr>
                <a:srgbClr val="660066"/>
              </a:buClr>
              <a:buFont typeface="Wingdings" pitchFamily="2" charset="2"/>
              <a:buChar char="ü"/>
              <a:defRPr/>
            </a:pPr>
            <a:endParaRPr lang="ru-RU" sz="2400" dirty="0" smtClean="0">
              <a:latin typeface="Times New Roman" pitchFamily="18" charset="0"/>
            </a:endParaRPr>
          </a:p>
          <a:p>
            <a:pPr eaLnBrk="1" hangingPunct="1">
              <a:lnSpc>
                <a:spcPct val="95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en-US" sz="2800" b="1" dirty="0" err="1" smtClean="0">
                <a:latin typeface="Times New Roman" pitchFamily="18" charset="0"/>
              </a:rPr>
              <a:t>Нарушение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детско-родительских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отношений</a:t>
            </a:r>
            <a:r>
              <a:rPr lang="en-US" sz="2800" b="1" dirty="0" smtClean="0">
                <a:latin typeface="Times New Roman" pitchFamily="18" charset="0"/>
              </a:rPr>
              <a:t>.</a:t>
            </a:r>
          </a:p>
          <a:p>
            <a:pPr eaLnBrk="1" hangingPunct="1">
              <a:lnSpc>
                <a:spcPct val="95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en-US" sz="2800" b="1" dirty="0" err="1" smtClean="0">
                <a:latin typeface="Times New Roman" pitchFamily="18" charset="0"/>
              </a:rPr>
              <a:t>Конфликты</a:t>
            </a:r>
            <a:r>
              <a:rPr lang="en-US" sz="2800" b="1" dirty="0" smtClean="0">
                <a:latin typeface="Times New Roman" pitchFamily="18" charset="0"/>
              </a:rPr>
              <a:t> с </a:t>
            </a:r>
            <a:r>
              <a:rPr lang="en-US" sz="2800" b="1" dirty="0" err="1" smtClean="0">
                <a:latin typeface="Times New Roman" pitchFamily="18" charset="0"/>
              </a:rPr>
              <a:t>друзьями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или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педагогами</a:t>
            </a:r>
            <a:r>
              <a:rPr lang="ru-RU" sz="2800" b="1" dirty="0">
                <a:latin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</a:rPr>
              <a:t>(</a:t>
            </a:r>
            <a:r>
              <a:rPr lang="en-US" sz="2800" b="1" dirty="0" err="1" smtClean="0">
                <a:latin typeface="Times New Roman" pitchFamily="18" charset="0"/>
              </a:rPr>
              <a:t>как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последняя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капля</a:t>
            </a:r>
            <a:r>
              <a:rPr lang="en-US" sz="2800" b="1" dirty="0" smtClean="0">
                <a:latin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</a:rPr>
              <a:t>толкнувшая</a:t>
            </a:r>
            <a:r>
              <a:rPr lang="en-US" sz="2800" b="1" dirty="0" smtClean="0">
                <a:latin typeface="Times New Roman" pitchFamily="18" charset="0"/>
              </a:rPr>
              <a:t> к </a:t>
            </a:r>
            <a:r>
              <a:rPr lang="en-US" sz="2800" b="1" dirty="0" err="1" smtClean="0">
                <a:latin typeface="Times New Roman" pitchFamily="18" charset="0"/>
              </a:rPr>
              <a:t>суициду</a:t>
            </a:r>
            <a:r>
              <a:rPr lang="en-US" sz="2800" b="1" dirty="0" smtClean="0">
                <a:latin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</a:rPr>
              <a:t>но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основная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причина</a:t>
            </a:r>
            <a:r>
              <a:rPr lang="en-US" sz="2800" b="1" dirty="0" smtClean="0">
                <a:latin typeface="Times New Roman" pitchFamily="18" charset="0"/>
              </a:rPr>
              <a:t>)</a:t>
            </a:r>
            <a:r>
              <a:rPr lang="ru-RU" sz="2800" b="1" dirty="0" smtClean="0">
                <a:latin typeface="Times New Roman" pitchFamily="18" charset="0"/>
              </a:rPr>
              <a:t>.</a:t>
            </a:r>
            <a:endParaRPr lang="en-US" sz="2800" b="1" dirty="0" smtClean="0">
              <a:latin typeface="Times New Roman" pitchFamily="18" charset="0"/>
            </a:endParaRPr>
          </a:p>
          <a:p>
            <a:pPr eaLnBrk="1" hangingPunct="1">
              <a:lnSpc>
                <a:spcPct val="95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en-US" sz="2800" b="1" dirty="0" err="1" smtClean="0">
                <a:latin typeface="Times New Roman" pitchFamily="18" charset="0"/>
              </a:rPr>
              <a:t>Прессинг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успеха</a:t>
            </a:r>
            <a:r>
              <a:rPr lang="ru-RU" sz="2800" b="1" dirty="0">
                <a:latin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</a:rPr>
              <a:t>( </a:t>
            </a:r>
            <a:r>
              <a:rPr lang="en-US" sz="2800" b="1" dirty="0" err="1" smtClean="0">
                <a:latin typeface="Times New Roman" pitchFamily="18" charset="0"/>
              </a:rPr>
              <a:t>страх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не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оправдать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надежды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взрослых</a:t>
            </a:r>
            <a:r>
              <a:rPr lang="en-US" sz="2800" b="1" dirty="0" smtClean="0">
                <a:latin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</a:rPr>
              <a:t>собственные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слишком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высокие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притязания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на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успех</a:t>
            </a:r>
            <a:r>
              <a:rPr lang="en-US" sz="2800" b="1" dirty="0" smtClean="0">
                <a:latin typeface="Times New Roman" pitchFamily="18" charset="0"/>
              </a:rPr>
              <a:t>).</a:t>
            </a:r>
          </a:p>
          <a:p>
            <a:pPr eaLnBrk="1" hangingPunct="1">
              <a:lnSpc>
                <a:spcPct val="95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en-US" sz="2800" b="1" dirty="0" err="1" smtClean="0">
                <a:latin typeface="Times New Roman" pitchFamily="18" charset="0"/>
              </a:rPr>
              <a:t>Отсутствие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негативного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отношения</a:t>
            </a:r>
            <a:r>
              <a:rPr lang="en-US" sz="2800" b="1" dirty="0" smtClean="0">
                <a:latin typeface="Times New Roman" pitchFamily="18" charset="0"/>
              </a:rPr>
              <a:t> к </a:t>
            </a:r>
            <a:r>
              <a:rPr lang="en-US" sz="2800" b="1" dirty="0" err="1" smtClean="0">
                <a:latin typeface="Times New Roman" pitchFamily="18" charset="0"/>
              </a:rPr>
              <a:t>суициду</a:t>
            </a:r>
            <a:r>
              <a:rPr lang="en-US" sz="2800" b="1" dirty="0" smtClean="0">
                <a:latin typeface="Times New Roman" pitchFamily="18" charset="0"/>
              </a:rPr>
              <a:t> в </a:t>
            </a:r>
            <a:r>
              <a:rPr lang="en-US" sz="2800" b="1" dirty="0" err="1" smtClean="0">
                <a:latin typeface="Times New Roman" pitchFamily="18" charset="0"/>
              </a:rPr>
              <a:t>сознании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подростков</a:t>
            </a:r>
            <a:r>
              <a:rPr lang="ru-RU" sz="2800" b="1" dirty="0">
                <a:latin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</a:rPr>
              <a:t>( </a:t>
            </a:r>
            <a:r>
              <a:rPr lang="en-US" sz="2800" b="1" dirty="0" err="1" smtClean="0">
                <a:latin typeface="Times New Roman" pitchFamily="18" charset="0"/>
              </a:rPr>
              <a:t>самоубийца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вызывает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сочувствие</a:t>
            </a:r>
            <a:r>
              <a:rPr lang="en-US" sz="2800" b="1" dirty="0" smtClean="0">
                <a:latin typeface="Times New Roman" pitchFamily="18" charset="0"/>
              </a:rPr>
              <a:t>, а </a:t>
            </a:r>
            <a:r>
              <a:rPr lang="en-US" sz="2800" b="1" dirty="0" err="1" smtClean="0">
                <a:latin typeface="Times New Roman" pitchFamily="18" charset="0"/>
              </a:rPr>
              <a:t>не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презрение</a:t>
            </a:r>
            <a:r>
              <a:rPr lang="en-US" sz="2800" b="1" dirty="0" smtClean="0">
                <a:latin typeface="Times New Roman" pitchFamily="18" charset="0"/>
              </a:rPr>
              <a:t>)</a:t>
            </a:r>
          </a:p>
          <a:p>
            <a:pPr eaLnBrk="1" hangingPunct="1">
              <a:lnSpc>
                <a:spcPct val="95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en-US" sz="2800" b="1" dirty="0" err="1" smtClean="0">
                <a:latin typeface="Times New Roman" pitchFamily="18" charset="0"/>
              </a:rPr>
              <a:t>Самоубийство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фанатов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после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смерти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кумира</a:t>
            </a:r>
            <a:r>
              <a:rPr lang="en-US" sz="2800" b="1" dirty="0" smtClean="0">
                <a:latin typeface="Times New Roman" pitchFamily="18" charset="0"/>
              </a:rPr>
              <a:t> (</a:t>
            </a:r>
            <a:r>
              <a:rPr lang="en-US" sz="2800" b="1" dirty="0" err="1" smtClean="0">
                <a:latin typeface="Times New Roman" pitchFamily="18" charset="0"/>
              </a:rPr>
              <a:t>имеют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часто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массовый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характер</a:t>
            </a:r>
            <a:r>
              <a:rPr lang="en-US" sz="2800" b="1" dirty="0" smtClean="0">
                <a:latin typeface="Times New Roman" pitchFamily="18" charset="0"/>
              </a:rPr>
              <a:t>).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2710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4000" b="1" i="1" u="sng" dirty="0" smtClean="0">
                <a:solidFill>
                  <a:srgbClr val="C00000"/>
                </a:solidFill>
                <a:latin typeface="Times New Roman" pitchFamily="18" charset="0"/>
              </a:rPr>
              <a:t>Вербальные (речевые) ключи:</a:t>
            </a:r>
            <a:br>
              <a:rPr lang="ru-RU" sz="4000" b="1" i="1" u="sng" dirty="0" smtClean="0">
                <a:solidFill>
                  <a:srgbClr val="C00000"/>
                </a:solidFill>
                <a:latin typeface="Times New Roman" pitchFamily="18" charset="0"/>
              </a:rPr>
            </a:br>
            <a:endParaRPr lang="ru-RU" sz="4000" b="1" i="1" u="sng" dirty="0" smtClean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b="1" dirty="0" smtClean="0">
                <a:latin typeface="Times New Roman" pitchFamily="18" charset="0"/>
              </a:rPr>
              <a:t>  </a:t>
            </a:r>
            <a:r>
              <a:rPr lang="ru-RU" b="1" u="sng" dirty="0" smtClean="0">
                <a:latin typeface="Times New Roman" pitchFamily="18" charset="0"/>
              </a:rPr>
              <a:t>Непосредственные заявления:</a:t>
            </a:r>
            <a:r>
              <a:rPr lang="ru-RU" b="1" i="1" dirty="0" smtClean="0">
                <a:latin typeface="Times New Roman" pitchFamily="18" charset="0"/>
              </a:rPr>
              <a:t> </a:t>
            </a:r>
            <a:endParaRPr lang="ru-RU" b="1" dirty="0" smtClean="0">
              <a:latin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Clr>
                <a:srgbClr val="660066"/>
              </a:buClr>
              <a:buNone/>
              <a:defRPr/>
            </a:pPr>
            <a:r>
              <a:rPr lang="ru-RU" b="1" dirty="0">
                <a:latin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</a:rPr>
              <a:t>    «Я подумываю о самоубийстве», </a:t>
            </a:r>
            <a:endParaRPr lang="ru-RU" b="1" dirty="0">
              <a:latin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Clr>
                <a:srgbClr val="660066"/>
              </a:buClr>
              <a:buNone/>
              <a:defRPr/>
            </a:pPr>
            <a:r>
              <a:rPr lang="ru-RU" b="1" dirty="0" smtClean="0">
                <a:latin typeface="Times New Roman" pitchFamily="18" charset="0"/>
              </a:rPr>
              <a:t>     «Было бы лучше умереть», </a:t>
            </a:r>
            <a:endParaRPr lang="ru-RU" b="1" dirty="0">
              <a:latin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Clr>
                <a:srgbClr val="660066"/>
              </a:buClr>
              <a:buNone/>
              <a:defRPr/>
            </a:pPr>
            <a:r>
              <a:rPr lang="ru-RU" b="1" dirty="0" smtClean="0">
                <a:latin typeface="Times New Roman" pitchFamily="18" charset="0"/>
              </a:rPr>
              <a:t>     «Я не хочу больше жить».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b="1" dirty="0">
                <a:latin typeface="Times New Roman" pitchFamily="18" charset="0"/>
              </a:rPr>
              <a:t> </a:t>
            </a:r>
            <a:r>
              <a:rPr lang="ru-RU" b="1" u="sng" dirty="0" smtClean="0">
                <a:latin typeface="Times New Roman" pitchFamily="18" charset="0"/>
              </a:rPr>
              <a:t>Косвенные высказывания</a:t>
            </a:r>
            <a:r>
              <a:rPr lang="ru-RU" b="1" dirty="0" smtClean="0">
                <a:latin typeface="Times New Roman" pitchFamily="18" charset="0"/>
              </a:rPr>
              <a:t>: </a:t>
            </a:r>
          </a:p>
          <a:p>
            <a:pPr marL="0" indent="0" eaLnBrk="1" hangingPunct="1">
              <a:lnSpc>
                <a:spcPct val="80000"/>
              </a:lnSpc>
              <a:buClr>
                <a:srgbClr val="660066"/>
              </a:buClr>
              <a:buNone/>
              <a:defRPr/>
            </a:pPr>
            <a:r>
              <a:rPr lang="ru-RU" b="1" dirty="0" smtClean="0">
                <a:latin typeface="Times New Roman" pitchFamily="18" charset="0"/>
              </a:rPr>
              <a:t>     «Вам не придется больше обо мне   </a:t>
            </a:r>
          </a:p>
          <a:p>
            <a:pPr marL="0" indent="0" eaLnBrk="1" hangingPunct="1">
              <a:lnSpc>
                <a:spcPct val="80000"/>
              </a:lnSpc>
              <a:buClr>
                <a:srgbClr val="660066"/>
              </a:buClr>
              <a:buNone/>
              <a:defRPr/>
            </a:pPr>
            <a:r>
              <a:rPr lang="ru-RU" b="1" dirty="0">
                <a:latin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</a:rPr>
              <a:t>    беспокоиться» или «Мне все надоело»,  </a:t>
            </a:r>
          </a:p>
          <a:p>
            <a:pPr marL="0" indent="0" eaLnBrk="1" hangingPunct="1">
              <a:lnSpc>
                <a:spcPct val="80000"/>
              </a:lnSpc>
              <a:buClr>
                <a:srgbClr val="660066"/>
              </a:buClr>
              <a:buNone/>
              <a:defRPr/>
            </a:pPr>
            <a:r>
              <a:rPr lang="ru-RU" b="1" dirty="0">
                <a:latin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</a:rPr>
              <a:t>    «Они пожалеют, когда я уйду».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b="1" dirty="0">
                <a:latin typeface="Times New Roman" pitchFamily="18" charset="0"/>
              </a:rPr>
              <a:t> </a:t>
            </a:r>
            <a:r>
              <a:rPr lang="ru-RU" b="1" u="sng" dirty="0" smtClean="0">
                <a:latin typeface="Times New Roman" pitchFamily="18" charset="0"/>
              </a:rPr>
              <a:t>Намек на смерть</a:t>
            </a:r>
            <a:r>
              <a:rPr lang="ru-RU" b="1" i="1" dirty="0" smtClean="0">
                <a:latin typeface="Times New Roman" pitchFamily="18" charset="0"/>
              </a:rPr>
              <a:t> </a:t>
            </a:r>
            <a:r>
              <a:rPr lang="ru-RU" b="1" dirty="0" smtClean="0">
                <a:latin typeface="Times New Roman" pitchFamily="18" charset="0"/>
              </a:rPr>
              <a:t>или шутки.  </a:t>
            </a:r>
          </a:p>
          <a:p>
            <a:pPr marL="0" indent="0" eaLnBrk="1" hangingPunct="1">
              <a:lnSpc>
                <a:spcPct val="80000"/>
              </a:lnSpc>
              <a:buClr>
                <a:srgbClr val="660066"/>
              </a:buClr>
              <a:buNone/>
              <a:defRPr/>
            </a:pPr>
            <a:r>
              <a:rPr lang="ru-RU" b="1" dirty="0" smtClean="0">
                <a:latin typeface="Times New Roman" pitchFamily="18" charset="0"/>
              </a:rPr>
              <a:t>    Многозначительное прощание с другими </a:t>
            </a:r>
          </a:p>
          <a:p>
            <a:pPr marL="0" indent="0" eaLnBrk="1" hangingPunct="1">
              <a:lnSpc>
                <a:spcPct val="80000"/>
              </a:lnSpc>
              <a:buClr>
                <a:srgbClr val="660066"/>
              </a:buClr>
              <a:buNone/>
              <a:defRPr/>
            </a:pPr>
            <a:r>
              <a:rPr lang="ru-RU" b="1" dirty="0">
                <a:latin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</a:rPr>
              <a:t>   людьми.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itchFamily="2" charset="2"/>
              <a:buChar char="ü"/>
              <a:defRPr/>
            </a:pPr>
            <a:endParaRPr lang="ru-RU" sz="18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457200"/>
            <a:ext cx="9067800" cy="293914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4000" b="1" i="1" u="sng" dirty="0" smtClean="0">
                <a:solidFill>
                  <a:srgbClr val="C00000"/>
                </a:solidFill>
                <a:latin typeface="Times New Roman" pitchFamily="18" charset="0"/>
              </a:rPr>
              <a:t>Поведенческие ключи:</a:t>
            </a:r>
            <a:br>
              <a:rPr lang="ru-RU" sz="4000" b="1" i="1" u="sng" dirty="0" smtClean="0">
                <a:solidFill>
                  <a:srgbClr val="C00000"/>
                </a:solidFill>
                <a:latin typeface="Times New Roman" pitchFamily="18" charset="0"/>
              </a:rPr>
            </a:br>
            <a:endParaRPr lang="ru-RU" sz="4000" b="1" i="1" u="sng" dirty="0" smtClean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sz="1400" dirty="0" smtClean="0"/>
              <a:t>   </a:t>
            </a:r>
            <a:r>
              <a:rPr lang="ru-RU" sz="1800" dirty="0" smtClean="0">
                <a:latin typeface="Times New Roman" pitchFamily="18" charset="0"/>
              </a:rPr>
              <a:t>    </a:t>
            </a:r>
            <a:r>
              <a:rPr lang="ru-RU" sz="2400" b="1" dirty="0" smtClean="0">
                <a:latin typeface="Times New Roman" pitchFamily="18" charset="0"/>
              </a:rPr>
              <a:t>Отчаяние и плач.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sz="2400" b="1" dirty="0" smtClean="0">
                <a:latin typeface="Times New Roman" pitchFamily="18" charset="0"/>
              </a:rPr>
              <a:t>     Повторное прослушивание грустной музыки и      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sz="2400" b="1" dirty="0">
                <a:latin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</a:rPr>
              <a:t>     песен.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sz="2400" b="1" dirty="0" smtClean="0">
                <a:latin typeface="Times New Roman" pitchFamily="18" charset="0"/>
              </a:rPr>
              <a:t>     Нехватка жизненной активности.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sz="2400" b="1" dirty="0" smtClean="0">
                <a:latin typeface="Times New Roman" pitchFamily="18" charset="0"/>
              </a:rPr>
              <a:t>     Изменение суточного ритма (бодрствование ночью и сон         </a:t>
            </a:r>
          </a:p>
          <a:p>
            <a:pPr marL="0" indent="0" eaLnBrk="1" hangingPunct="1">
              <a:lnSpc>
                <a:spcPct val="80000"/>
              </a:lnSpc>
              <a:buClr>
                <a:srgbClr val="660066"/>
              </a:buClr>
              <a:buNone/>
              <a:defRPr/>
            </a:pPr>
            <a:r>
              <a:rPr lang="ru-RU" sz="2400" b="1" dirty="0">
                <a:latin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</a:rPr>
              <a:t>          днем).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sz="2400" b="1" dirty="0" smtClean="0">
                <a:latin typeface="Times New Roman" pitchFamily="18" charset="0"/>
              </a:rPr>
              <a:t>     Повышение или потеря аппетита.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sz="2400" b="1" dirty="0" smtClean="0">
                <a:latin typeface="Times New Roman" pitchFamily="18" charset="0"/>
              </a:rPr>
              <a:t>     Вялость и апатия.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sz="2400" b="1" dirty="0" smtClean="0">
                <a:latin typeface="Times New Roman" pitchFamily="18" charset="0"/>
              </a:rPr>
              <a:t>     Уход от обычной социальной активности, замкнутость.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sz="2400" b="1" dirty="0" smtClean="0">
                <a:latin typeface="Times New Roman" pitchFamily="18" charset="0"/>
              </a:rPr>
              <a:t>     Стремление к рискованным действиям.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sz="2400" b="1" dirty="0" smtClean="0">
                <a:latin typeface="Times New Roman" pitchFamily="18" charset="0"/>
              </a:rPr>
              <a:t>     Суицидальные попытки в прошлом.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sz="2400" b="1" dirty="0" smtClean="0">
                <a:latin typeface="Times New Roman" pitchFamily="18" charset="0"/>
              </a:rPr>
              <a:t>     Чувство вины, ощущение бесполезности и низкая </a:t>
            </a:r>
          </a:p>
          <a:p>
            <a:pPr marL="0" indent="0" eaLnBrk="1" hangingPunct="1">
              <a:lnSpc>
                <a:spcPct val="80000"/>
              </a:lnSpc>
              <a:buClr>
                <a:srgbClr val="660066"/>
              </a:buClr>
              <a:buNone/>
              <a:defRPr/>
            </a:pPr>
            <a:r>
              <a:rPr lang="ru-RU" sz="2400" b="1" dirty="0" smtClean="0">
                <a:latin typeface="Times New Roman" pitchFamily="18" charset="0"/>
              </a:rPr>
              <a:t>          самооценка.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sz="2400" b="1" dirty="0" smtClean="0">
                <a:latin typeface="Times New Roman" pitchFamily="18" charset="0"/>
              </a:rPr>
              <a:t>     Потеря интереса к увлечениям, спорту или школе.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Wingdings" panose="05000000000000000000" pitchFamily="2" charset="2"/>
              <a:buChar char="§"/>
              <a:defRPr/>
            </a:pPr>
            <a:r>
              <a:rPr lang="ru-RU" sz="2400" b="1" dirty="0" smtClean="0">
                <a:latin typeface="Times New Roman" pitchFamily="18" charset="0"/>
              </a:rPr>
              <a:t>     Не соблюдение правил личной гигиены и ухода за      </a:t>
            </a:r>
          </a:p>
          <a:p>
            <a:pPr marL="0" indent="0" eaLnBrk="1" hangingPunct="1">
              <a:lnSpc>
                <a:spcPct val="80000"/>
              </a:lnSpc>
              <a:buClr>
                <a:srgbClr val="660066"/>
              </a:buClr>
              <a:buNone/>
              <a:defRPr/>
            </a:pPr>
            <a:r>
              <a:rPr lang="ru-RU" sz="2400" b="1" dirty="0" smtClean="0">
                <a:latin typeface="Times New Roman" pitchFamily="18" charset="0"/>
              </a:rPr>
              <a:t>          внешностью.</a:t>
            </a:r>
          </a:p>
          <a:p>
            <a:pPr marL="0" indent="0" eaLnBrk="1" hangingPunct="1">
              <a:lnSpc>
                <a:spcPct val="80000"/>
              </a:lnSpc>
              <a:buClr>
                <a:srgbClr val="660066"/>
              </a:buClr>
              <a:buNone/>
              <a:defRPr/>
            </a:pPr>
            <a:r>
              <a:rPr lang="ru-RU" sz="2400" b="1" dirty="0" smtClean="0">
                <a:latin typeface="Times New Roman" pitchFamily="18" charset="0"/>
              </a:rPr>
              <a:t>   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461</TotalTime>
  <Words>415</Words>
  <Application>Microsoft Office PowerPoint</Application>
  <PresentationFormat>Экран (4:3)</PresentationFormat>
  <Paragraphs>127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Tahoma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Группа риска подростков,  склонных к суициду: </vt:lpstr>
      <vt:lpstr>Статистика</vt:lpstr>
      <vt:lpstr>Мотивы суицидального поведения детей и подростков:</vt:lpstr>
      <vt:lpstr>Причины суицидального поведения  детей и подростков</vt:lpstr>
      <vt:lpstr>Вербальные (речевые) ключи: </vt:lpstr>
      <vt:lpstr>Поведенческие ключи: </vt:lpstr>
      <vt:lpstr>Как беседовать с подростком, проявляющим суицидальные тенденции</vt:lpstr>
      <vt:lpstr>ЧТО МОЖЕТ УДЕРЖАТЬ </vt:lpstr>
      <vt:lpstr>Рекомендации родителям и педагогам: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пользователь</dc:creator>
  <cp:lastModifiedBy>User</cp:lastModifiedBy>
  <cp:revision>36</cp:revision>
  <cp:lastPrinted>1601-01-01T00:00:00Z</cp:lastPrinted>
  <dcterms:created xsi:type="dcterms:W3CDTF">1601-01-01T00:00:00Z</dcterms:created>
  <dcterms:modified xsi:type="dcterms:W3CDTF">2025-09-29T05:05:27Z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